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4" r:id="rId4"/>
    <p:sldId id="262" r:id="rId5"/>
    <p:sldId id="263" r:id="rId6"/>
    <p:sldId id="260" r:id="rId7"/>
    <p:sldId id="257" r:id="rId8"/>
    <p:sldId id="258" r:id="rId9"/>
    <p:sldId id="259" r:id="rId10"/>
    <p:sldId id="265" r:id="rId11"/>
    <p:sldId id="266" r:id="rId12"/>
    <p:sldId id="271" r:id="rId13"/>
    <p:sldId id="276" r:id="rId14"/>
    <p:sldId id="267" r:id="rId15"/>
    <p:sldId id="268" r:id="rId16"/>
    <p:sldId id="274" r:id="rId17"/>
    <p:sldId id="275" r:id="rId18"/>
    <p:sldId id="277" r:id="rId19"/>
    <p:sldId id="272" r:id="rId20"/>
    <p:sldId id="273" r:id="rId21"/>
    <p:sldId id="270" r:id="rId22"/>
    <p:sldId id="269" r:id="rId23"/>
    <p:sldId id="278" r:id="rId24"/>
    <p:sldId id="279" r:id="rId25"/>
  </p:sldIdLst>
  <p:sldSz cx="9144000" cy="6858000" type="screen4x3"/>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CE5F2"/>
    <a:srgbClr val="81F3F0"/>
    <a:srgbClr val="73D8E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FCA148-1C62-49B9-B0FA-7EFA743F122B}" type="datetimeFigureOut">
              <a:rPr lang="en-AU" smtClean="0"/>
              <a:pPr/>
              <a:t>11/03/2014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5584835-F1EB-4E09-B99C-6F7C5C5AFF10}"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6CE5F2"/>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FCA148-1C62-49B9-B0FA-7EFA743F122B}" type="datetimeFigureOut">
              <a:rPr lang="en-AU" smtClean="0"/>
              <a:pPr/>
              <a:t>11/03/2014</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84835-F1EB-4E09-B99C-6F7C5C5AFF10}"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businessinsider.com.au/scientists-now-say-social-media-is-making-us-smarter-but-only-in-a-very-superficial-way-2014-2" TargetMode="External"/><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com/atap/projecttango/"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ikipedia-edits.herokuapp.com/" TargetMode="External"/><Relationship Id="rId2" Type="http://schemas.openxmlformats.org/officeDocument/2006/relationships/hyperlink" Target="http://www.technologyreview.com/view/524751/the-shadowy-world-of-wikipedias-editing-bots/" TargetMode="Externa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australiancurriculum.edu.au/GeneralCapabilities/Pdf/ICT" TargetMode="Externa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hyperlink" Target="http://www.australiancurriculum.edu.au/technologies/digital-technologies/Curriculum/F-10" TargetMode="External"/><Relationship Id="rId2" Type="http://schemas.openxmlformats.org/officeDocument/2006/relationships/hyperlink" Target="http://www.australiancurriculum.edu.au/technologies/design-and-technologies/Curriculum/F-10" TargetMode="External"/><Relationship Id="rId1" Type="http://schemas.openxmlformats.org/officeDocument/2006/relationships/slideLayout" Target="../slideLayouts/slideLayout2.xml"/><Relationship Id="rId4" Type="http://schemas.openxmlformats.org/officeDocument/2006/relationships/hyperlink" Target="http://theconversation.com/connecting-to-australias-first-digital-technology-curriculum-23507"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hyperlink" Target="http://www.flipyourthinking.net/verso-app" TargetMode="Externa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timeshighereducation.co.uk/features/africas-mobile-phone-e-learning-transformation/2007120.article"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centerdigitaled.com/news/Googles-8020-Principle-Students.html" TargetMode="External"/><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hyperlink" Target="http://code.org/learn" TargetMode="External"/><Relationship Id="rId7" Type="http://schemas.openxmlformats.org/officeDocument/2006/relationships/image" Target="../media/image34.jpeg"/><Relationship Id="rId2" Type="http://schemas.openxmlformats.org/officeDocument/2006/relationships/hyperlink" Target="http://www.centerdigitaled.com/news/Hour-of-Code-Takes-off-in-Schools.html" TargetMode="External"/><Relationship Id="rId1" Type="http://schemas.openxmlformats.org/officeDocument/2006/relationships/slideLayout" Target="../slideLayouts/slideLayout4.xml"/><Relationship Id="rId6" Type="http://schemas.openxmlformats.org/officeDocument/2006/relationships/image" Target="../media/image33.jpeg"/><Relationship Id="rId5" Type="http://schemas.openxmlformats.org/officeDocument/2006/relationships/hyperlink" Target="http://www.centerdigitaled.com/news/Chicago-Public-Schools-to-Establish-Computer-Science-as-Core-Subject-.html?utm_source=related&amp;utm_medium=direct&amp;utm_campaign=Chicago-Public-Schools-to-Establish-Computer-Science-as-Core-Subject-" TargetMode="External"/><Relationship Id="rId4" Type="http://schemas.openxmlformats.org/officeDocument/2006/relationships/hyperlink" Target="http://code.org/educate"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oscar.go.com/nominees" TargetMode="Externa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forbes.com/sites/danmunro/2014/01/23/big-data-crushes-anti-vaccination-movement/"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bitcoin.org/en/" TargetMode="Externa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smh.com.au/digital-life/digital-life-news/facebook-is-10-and-old-already-20140131-31s4h.html"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cio.com.au/article/536976/universities_shed_books_lecture_halls/" TargetMode="External"/><Relationship Id="rId2" Type="http://schemas.openxmlformats.org/officeDocument/2006/relationships/hyperlink" Target="http://www.canberratimes.com.au/act-news/thousands-sign-up-for-anu-online-moocs-20140216-32u81.html" TargetMode="External"/><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hyperlink" Target="http://m.afr.com/p/national/education/university_of_melbourne_vc_pleased_IAdKb71GO4tSpHEv5iMI6N"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hyperlink" Target="http://www.moocs.co/" TargetMode="External"/><Relationship Id="rId7" Type="http://schemas.openxmlformats.org/officeDocument/2006/relationships/hyperlink" Target="http://www.mooec.com/about" TargetMode="External"/><Relationship Id="rId2" Type="http://schemas.openxmlformats.org/officeDocument/2006/relationships/hyperlink" Target="http://www.mooc-list.com/" TargetMode="External"/><Relationship Id="rId1" Type="http://schemas.openxmlformats.org/officeDocument/2006/relationships/slideLayout" Target="../slideLayouts/slideLayout2.xml"/><Relationship Id="rId6" Type="http://schemas.openxmlformats.org/officeDocument/2006/relationships/hyperlink" Target="https://www.edx.org/" TargetMode="External"/><Relationship Id="rId5" Type="http://schemas.openxmlformats.org/officeDocument/2006/relationships/hyperlink" Target="https://www.coursera.org/" TargetMode="External"/><Relationship Id="rId4" Type="http://schemas.openxmlformats.org/officeDocument/2006/relationships/hyperlink" Target="http://www.teachthought.com/learning/50-top-sources-of-free-elearning-course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motherboard.vice.com/read/facebook-is-bringing-moocs-and-facebook-to-rwanda?trk_source=features3"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43808" y="2130425"/>
            <a:ext cx="3456384" cy="1470025"/>
          </a:xfrm>
        </p:spPr>
        <p:txBody>
          <a:bodyPr>
            <a:normAutofit fontScale="90000"/>
          </a:bodyPr>
          <a:lstStyle/>
          <a:p>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
            </a:r>
            <a:br>
              <a:rPr lang="en-AU" sz="2000" dirty="0" smtClean="0"/>
            </a:br>
            <a:r>
              <a:rPr lang="en-AU" sz="2000" dirty="0" smtClean="0"/>
              <a:t>Lindy Hathaway</a:t>
            </a:r>
            <a:br>
              <a:rPr lang="en-AU" sz="2000" dirty="0" smtClean="0"/>
            </a:br>
            <a:r>
              <a:rPr lang="en-AU" sz="2000" dirty="0" smtClean="0"/>
              <a:t>Dickson College, ACT</a:t>
            </a:r>
            <a:br>
              <a:rPr lang="en-AU" sz="2000" dirty="0" smtClean="0"/>
            </a:br>
            <a:r>
              <a:rPr lang="en-AU" sz="2000" dirty="0" smtClean="0"/>
              <a:t>Moderation Day </a:t>
            </a:r>
            <a:br>
              <a:rPr lang="en-AU" sz="2000" dirty="0" smtClean="0"/>
            </a:br>
            <a:r>
              <a:rPr lang="en-AU" sz="2000" dirty="0" smtClean="0"/>
              <a:t>4 March 2014</a:t>
            </a:r>
            <a:br>
              <a:rPr lang="en-AU" sz="2000" dirty="0" smtClean="0"/>
            </a:br>
            <a:endParaRPr lang="en-AU" sz="2000" dirty="0"/>
          </a:p>
        </p:txBody>
      </p:sp>
      <p:sp>
        <p:nvSpPr>
          <p:cNvPr id="4" name="TextBox 3"/>
          <p:cNvSpPr txBox="1"/>
          <p:nvPr/>
        </p:nvSpPr>
        <p:spPr>
          <a:xfrm>
            <a:off x="1187624" y="2420888"/>
            <a:ext cx="7200800" cy="1446550"/>
          </a:xfrm>
          <a:prstGeom prst="rect">
            <a:avLst/>
          </a:prstGeom>
          <a:noFill/>
        </p:spPr>
        <p:txBody>
          <a:bodyPr wrap="square" rtlCol="0">
            <a:spAutoFit/>
          </a:bodyPr>
          <a:lstStyle/>
          <a:p>
            <a:r>
              <a:rPr lang="en-AU" sz="4400" dirty="0" smtClean="0"/>
              <a:t>What’s new in ICT in popular culture and education?</a:t>
            </a:r>
            <a:endParaRPr lang="en-AU" sz="4400" dirty="0"/>
          </a:p>
        </p:txBody>
      </p:sp>
      <p:pic>
        <p:nvPicPr>
          <p:cNvPr id="5" name="Picture 4" descr="ipad3.jpg"/>
          <p:cNvPicPr>
            <a:picLocks noChangeAspect="1"/>
          </p:cNvPicPr>
          <p:nvPr/>
        </p:nvPicPr>
        <p:blipFill>
          <a:blip r:embed="rId2" cstate="print"/>
          <a:stretch>
            <a:fillRect/>
          </a:stretch>
        </p:blipFill>
        <p:spPr>
          <a:xfrm>
            <a:off x="323528" y="188640"/>
            <a:ext cx="1400175" cy="1466850"/>
          </a:xfrm>
          <a:prstGeom prst="rect">
            <a:avLst/>
          </a:prstGeom>
        </p:spPr>
      </p:pic>
      <p:pic>
        <p:nvPicPr>
          <p:cNvPr id="6" name="Picture 5" descr="mob devs.jpg"/>
          <p:cNvPicPr>
            <a:picLocks noChangeAspect="1"/>
          </p:cNvPicPr>
          <p:nvPr/>
        </p:nvPicPr>
        <p:blipFill>
          <a:blip r:embed="rId3" cstate="print"/>
          <a:stretch>
            <a:fillRect/>
          </a:stretch>
        </p:blipFill>
        <p:spPr>
          <a:xfrm>
            <a:off x="6804248" y="188640"/>
            <a:ext cx="2057400" cy="1428750"/>
          </a:xfrm>
          <a:prstGeom prst="rect">
            <a:avLst/>
          </a:prstGeom>
        </p:spPr>
      </p:pic>
      <p:pic>
        <p:nvPicPr>
          <p:cNvPr id="7" name="Picture 6" descr="apps.jpg"/>
          <p:cNvPicPr>
            <a:picLocks noChangeAspect="1"/>
          </p:cNvPicPr>
          <p:nvPr/>
        </p:nvPicPr>
        <p:blipFill>
          <a:blip r:embed="rId4" cstate="print"/>
          <a:stretch>
            <a:fillRect/>
          </a:stretch>
        </p:blipFill>
        <p:spPr>
          <a:xfrm>
            <a:off x="6660232" y="4941168"/>
            <a:ext cx="2182366" cy="1416174"/>
          </a:xfrm>
          <a:prstGeom prst="rect">
            <a:avLst/>
          </a:prstGeom>
        </p:spPr>
      </p:pic>
      <p:pic>
        <p:nvPicPr>
          <p:cNvPr id="8" name="Picture 7" descr="ipads6.jpg"/>
          <p:cNvPicPr>
            <a:picLocks noChangeAspect="1"/>
          </p:cNvPicPr>
          <p:nvPr/>
        </p:nvPicPr>
        <p:blipFill>
          <a:blip r:embed="rId5" cstate="print"/>
          <a:stretch>
            <a:fillRect/>
          </a:stretch>
        </p:blipFill>
        <p:spPr>
          <a:xfrm>
            <a:off x="323528" y="4869160"/>
            <a:ext cx="2305050" cy="147637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Smarter with social media</a:t>
            </a:r>
            <a:r>
              <a:rPr lang="en-AU" dirty="0"/>
              <a:t>?</a:t>
            </a:r>
          </a:p>
        </p:txBody>
      </p:sp>
      <p:sp>
        <p:nvSpPr>
          <p:cNvPr id="3" name="Content Placeholder 2"/>
          <p:cNvSpPr>
            <a:spLocks noGrp="1"/>
          </p:cNvSpPr>
          <p:nvPr>
            <p:ph sz="half" idx="1"/>
          </p:nvPr>
        </p:nvSpPr>
        <p:spPr/>
        <p:txBody>
          <a:bodyPr>
            <a:normAutofit/>
          </a:bodyPr>
          <a:lstStyle/>
          <a:p>
            <a:r>
              <a:rPr lang="en-AU" sz="1800" dirty="0" smtClean="0"/>
              <a:t>Social networking teaches us how to copy but not how to think.</a:t>
            </a:r>
          </a:p>
          <a:p>
            <a:r>
              <a:rPr lang="en-AU" sz="1800" dirty="0" smtClean="0"/>
              <a:t>Users of Facebook &amp; Twitter copy useful information from their friends but don’t use analytical thought to arrive at the information independently.</a:t>
            </a:r>
          </a:p>
          <a:p>
            <a:r>
              <a:rPr lang="en-AU" sz="1800" dirty="0">
                <a:solidFill>
                  <a:prstClr val="black"/>
                </a:solidFill>
              </a:rPr>
              <a:t>While we may know more through social learning, any increase in intelligence is superficial because we are thinking less to arrive at our </a:t>
            </a:r>
            <a:r>
              <a:rPr lang="en-AU" sz="1800" dirty="0" smtClean="0">
                <a:solidFill>
                  <a:prstClr val="black"/>
                </a:solidFill>
              </a:rPr>
              <a:t>conclusions.</a:t>
            </a:r>
            <a:endParaRPr lang="en-AU" sz="1800" dirty="0" smtClean="0"/>
          </a:p>
          <a:p>
            <a:r>
              <a:rPr lang="en-AU" sz="1800" dirty="0" smtClean="0"/>
              <a:t>People are unwilling to reflect more because it takes time &amp; effort.</a:t>
            </a:r>
            <a:endParaRPr lang="en-AU" sz="1800" dirty="0"/>
          </a:p>
        </p:txBody>
      </p:sp>
      <p:sp>
        <p:nvSpPr>
          <p:cNvPr id="4" name="Content Placeholder 3"/>
          <p:cNvSpPr>
            <a:spLocks noGrp="1"/>
          </p:cNvSpPr>
          <p:nvPr>
            <p:ph sz="half" idx="2"/>
          </p:nvPr>
        </p:nvSpPr>
        <p:spPr/>
        <p:txBody>
          <a:bodyPr>
            <a:normAutofit/>
          </a:bodyPr>
          <a:lstStyle/>
          <a:p>
            <a:pPr marL="0" indent="0">
              <a:buNone/>
            </a:pPr>
            <a:r>
              <a:rPr lang="en-AU" sz="1400" dirty="0" smtClean="0"/>
              <a:t>Study by the </a:t>
            </a:r>
            <a:r>
              <a:rPr lang="en-AU" sz="1400" dirty="0" err="1" smtClean="0"/>
              <a:t>Masdar</a:t>
            </a:r>
            <a:r>
              <a:rPr lang="en-AU" sz="1400" dirty="0" smtClean="0"/>
              <a:t> Institute of Science &amp; Technology, Abu Dhabi and the University of Edinburgh.</a:t>
            </a:r>
          </a:p>
          <a:p>
            <a:pPr marL="0" indent="0">
              <a:buNone/>
            </a:pPr>
            <a:r>
              <a:rPr lang="en-AU" sz="1200" dirty="0">
                <a:hlinkClick r:id="rId2"/>
              </a:rPr>
              <a:t>http://</a:t>
            </a:r>
            <a:r>
              <a:rPr lang="en-AU" sz="1200" dirty="0" smtClean="0">
                <a:hlinkClick r:id="rId2"/>
              </a:rPr>
              <a:t>www.businessinsider.com.au/scientists-now-say-social-media-is-making-us-smarter-but-only-in-a-very-superficial-way-2014-2</a:t>
            </a:r>
            <a:endParaRPr lang="en-AU" sz="1200" dirty="0" smtClean="0"/>
          </a:p>
          <a:p>
            <a:pPr marL="0" indent="0">
              <a:buNone/>
            </a:pPr>
            <a:endParaRPr lang="en-AU" sz="1400" dirty="0" smtClean="0"/>
          </a:p>
          <a:p>
            <a:pPr marL="0" indent="0">
              <a:buNone/>
            </a:pPr>
            <a:endParaRPr lang="en-AU" sz="1400" dirty="0"/>
          </a:p>
        </p:txBody>
      </p:sp>
      <p:pic>
        <p:nvPicPr>
          <p:cNvPr id="6" name="Picture 5" descr="social.jpg"/>
          <p:cNvPicPr>
            <a:picLocks noChangeAspect="1"/>
          </p:cNvPicPr>
          <p:nvPr/>
        </p:nvPicPr>
        <p:blipFill>
          <a:blip r:embed="rId3" cstate="print"/>
          <a:stretch>
            <a:fillRect/>
          </a:stretch>
        </p:blipFill>
        <p:spPr>
          <a:xfrm>
            <a:off x="5868144" y="3068960"/>
            <a:ext cx="1296144" cy="1368152"/>
          </a:xfrm>
          <a:prstGeom prst="rect">
            <a:avLst/>
          </a:prstGeom>
        </p:spPr>
      </p:pic>
      <p:pic>
        <p:nvPicPr>
          <p:cNvPr id="7" name="Picture 6" descr="brain.jpg"/>
          <p:cNvPicPr>
            <a:picLocks noChangeAspect="1"/>
          </p:cNvPicPr>
          <p:nvPr/>
        </p:nvPicPr>
        <p:blipFill>
          <a:blip r:embed="rId4" cstate="print"/>
          <a:stretch>
            <a:fillRect/>
          </a:stretch>
        </p:blipFill>
        <p:spPr>
          <a:xfrm>
            <a:off x="5508104" y="4869160"/>
            <a:ext cx="2016224" cy="1434083"/>
          </a:xfrm>
          <a:prstGeom prst="rect">
            <a:avLst/>
          </a:prstGeom>
        </p:spPr>
      </p:pic>
    </p:spTree>
    <p:extLst>
      <p:ext uri="{BB962C8B-B14F-4D97-AF65-F5344CB8AC3E}">
        <p14:creationId xmlns="" xmlns:p14="http://schemas.microsoft.com/office/powerpoint/2010/main" val="8916401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Google – Project Tango</a:t>
            </a:r>
            <a:endParaRPr lang="en-AU" dirty="0"/>
          </a:p>
        </p:txBody>
      </p:sp>
      <p:sp>
        <p:nvSpPr>
          <p:cNvPr id="3" name="Content Placeholder 2"/>
          <p:cNvSpPr>
            <a:spLocks noGrp="1"/>
          </p:cNvSpPr>
          <p:nvPr>
            <p:ph sz="half" idx="1"/>
          </p:nvPr>
        </p:nvSpPr>
        <p:spPr/>
        <p:txBody>
          <a:bodyPr>
            <a:normAutofit fontScale="77500" lnSpcReduction="20000"/>
          </a:bodyPr>
          <a:lstStyle/>
          <a:p>
            <a:r>
              <a:rPr lang="en-AU" sz="2400" dirty="0" smtClean="0"/>
              <a:t>New research project aimed at bringing 3D technology to smartphones</a:t>
            </a:r>
          </a:p>
          <a:p>
            <a:r>
              <a:rPr lang="en-AU" sz="2400" dirty="0" smtClean="0"/>
              <a:t>Involves robotics and vision-processing technology “to give mobile devices a human-scale understanding of space and motion”</a:t>
            </a:r>
          </a:p>
          <a:p>
            <a:pPr lvl="0"/>
            <a:r>
              <a:rPr lang="en-AU" sz="2400" dirty="0">
                <a:solidFill>
                  <a:prstClr val="black"/>
                </a:solidFill>
              </a:rPr>
              <a:t>Smartphones have sensors that make 1.4 million measurements per </a:t>
            </a:r>
            <a:r>
              <a:rPr lang="en-AU" sz="2400" dirty="0" smtClean="0">
                <a:solidFill>
                  <a:prstClr val="black"/>
                </a:solidFill>
              </a:rPr>
              <a:t>second and combine data into a 3D model</a:t>
            </a:r>
            <a:endParaRPr lang="en-AU" sz="2400" dirty="0" smtClean="0"/>
          </a:p>
          <a:p>
            <a:pPr lvl="0"/>
            <a:r>
              <a:rPr lang="en-AU" sz="2400" dirty="0">
                <a:solidFill>
                  <a:prstClr val="black"/>
                </a:solidFill>
              </a:rPr>
              <a:t>Uses – indoor mapping, gaming, helping blind people to </a:t>
            </a:r>
            <a:r>
              <a:rPr lang="en-AU" sz="2400" dirty="0" smtClean="0">
                <a:solidFill>
                  <a:prstClr val="black"/>
                </a:solidFill>
              </a:rPr>
              <a:t>navigate </a:t>
            </a:r>
          </a:p>
          <a:p>
            <a:pPr marL="0" indent="0">
              <a:buNone/>
            </a:pPr>
            <a:endParaRPr lang="en-AU" sz="1900" dirty="0">
              <a:solidFill>
                <a:prstClr val="black"/>
              </a:solidFill>
            </a:endParaRPr>
          </a:p>
          <a:p>
            <a:endParaRPr lang="en-AU" sz="2000" dirty="0"/>
          </a:p>
        </p:txBody>
      </p:sp>
      <p:sp>
        <p:nvSpPr>
          <p:cNvPr id="4" name="Content Placeholder 3"/>
          <p:cNvSpPr>
            <a:spLocks noGrp="1"/>
          </p:cNvSpPr>
          <p:nvPr>
            <p:ph sz="half" idx="2"/>
          </p:nvPr>
        </p:nvSpPr>
        <p:spPr/>
        <p:txBody>
          <a:bodyPr>
            <a:normAutofit fontScale="77500" lnSpcReduction="20000"/>
          </a:bodyPr>
          <a:lstStyle/>
          <a:p>
            <a:r>
              <a:rPr lang="en-AU" sz="2400" dirty="0" smtClean="0">
                <a:solidFill>
                  <a:prstClr val="black"/>
                </a:solidFill>
              </a:rPr>
              <a:t>Capture </a:t>
            </a:r>
            <a:r>
              <a:rPr lang="en-AU" sz="2400" dirty="0">
                <a:solidFill>
                  <a:prstClr val="black"/>
                </a:solidFill>
              </a:rPr>
              <a:t>your home dimensions by walking around with your phone and then going furniture shopping</a:t>
            </a:r>
          </a:p>
          <a:p>
            <a:pPr lvl="0"/>
            <a:r>
              <a:rPr lang="en-AU" sz="2400" dirty="0">
                <a:solidFill>
                  <a:prstClr val="black"/>
                </a:solidFill>
              </a:rPr>
              <a:t>Get directions to a new location beyond the street address and inside a building</a:t>
            </a:r>
          </a:p>
          <a:p>
            <a:pPr lvl="0"/>
            <a:r>
              <a:rPr lang="en-AU" sz="2400" dirty="0">
                <a:solidFill>
                  <a:prstClr val="black"/>
                </a:solidFill>
              </a:rPr>
              <a:t>Visually impaired could navigate unassisted in unfamiliar indoor places</a:t>
            </a:r>
          </a:p>
          <a:p>
            <a:endParaRPr lang="en-AU" sz="2000" dirty="0" smtClean="0"/>
          </a:p>
          <a:p>
            <a:pPr>
              <a:buNone/>
            </a:pPr>
            <a:endParaRPr lang="en-AU" sz="2000" dirty="0"/>
          </a:p>
          <a:p>
            <a:endParaRPr lang="en-AU" sz="2000" dirty="0" smtClean="0"/>
          </a:p>
          <a:p>
            <a:endParaRPr lang="en-AU" sz="2000" dirty="0"/>
          </a:p>
          <a:p>
            <a:pPr>
              <a:buNone/>
            </a:pPr>
            <a:endParaRPr lang="en-AU" sz="2000" dirty="0" smtClean="0"/>
          </a:p>
          <a:p>
            <a:pPr marL="0" lvl="0" indent="0">
              <a:buNone/>
            </a:pPr>
            <a:endParaRPr lang="en-AU" sz="1900" dirty="0" smtClean="0">
              <a:solidFill>
                <a:prstClr val="black"/>
              </a:solidFill>
              <a:hlinkClick r:id="rId2"/>
            </a:endParaRPr>
          </a:p>
          <a:p>
            <a:pPr marL="0" lvl="0" indent="0">
              <a:buNone/>
            </a:pPr>
            <a:endParaRPr lang="en-AU" sz="1900" dirty="0" smtClean="0">
              <a:solidFill>
                <a:prstClr val="black"/>
              </a:solidFill>
              <a:hlinkClick r:id="rId2"/>
            </a:endParaRPr>
          </a:p>
          <a:p>
            <a:pPr marL="0" lvl="0" indent="0">
              <a:buNone/>
            </a:pPr>
            <a:endParaRPr lang="en-AU" sz="1900" dirty="0" smtClean="0">
              <a:solidFill>
                <a:prstClr val="black"/>
              </a:solidFill>
              <a:hlinkClick r:id="rId2"/>
            </a:endParaRPr>
          </a:p>
          <a:p>
            <a:pPr marL="0" lvl="0" indent="0">
              <a:buNone/>
            </a:pPr>
            <a:r>
              <a:rPr lang="en-AU" sz="1800" dirty="0" smtClean="0">
                <a:solidFill>
                  <a:prstClr val="black"/>
                </a:solidFill>
                <a:hlinkClick r:id="rId2"/>
              </a:rPr>
              <a:t>http</a:t>
            </a:r>
            <a:r>
              <a:rPr lang="en-AU" sz="1800" dirty="0">
                <a:solidFill>
                  <a:prstClr val="black"/>
                </a:solidFill>
                <a:hlinkClick r:id="rId2"/>
              </a:rPr>
              <a:t>://www.google.com/atap/projecttango/</a:t>
            </a:r>
            <a:endParaRPr lang="en-AU" sz="1800" dirty="0">
              <a:solidFill>
                <a:prstClr val="black"/>
              </a:solidFill>
            </a:endParaRPr>
          </a:p>
          <a:p>
            <a:pPr marL="0" indent="0">
              <a:buNone/>
            </a:pPr>
            <a:endParaRPr lang="en-AU" sz="2000" dirty="0"/>
          </a:p>
          <a:p>
            <a:pPr marL="0" indent="0">
              <a:buNone/>
            </a:pPr>
            <a:endParaRPr lang="en-AU" sz="2000" dirty="0"/>
          </a:p>
        </p:txBody>
      </p:sp>
      <p:pic>
        <p:nvPicPr>
          <p:cNvPr id="5" name="Picture 4" descr="tango.jpg"/>
          <p:cNvPicPr>
            <a:picLocks noChangeAspect="1"/>
          </p:cNvPicPr>
          <p:nvPr/>
        </p:nvPicPr>
        <p:blipFill>
          <a:blip r:embed="rId3" cstate="print"/>
          <a:stretch>
            <a:fillRect/>
          </a:stretch>
        </p:blipFill>
        <p:spPr>
          <a:xfrm>
            <a:off x="5508104" y="4221088"/>
            <a:ext cx="2343150" cy="1247775"/>
          </a:xfrm>
          <a:prstGeom prst="rect">
            <a:avLst/>
          </a:prstGeom>
        </p:spPr>
      </p:pic>
    </p:spTree>
    <p:extLst>
      <p:ext uri="{BB962C8B-B14F-4D97-AF65-F5344CB8AC3E}">
        <p14:creationId xmlns="" xmlns:p14="http://schemas.microsoft.com/office/powerpoint/2010/main" val="32555627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iTunes Radio</a:t>
            </a:r>
            <a:endParaRPr lang="en-AU" dirty="0"/>
          </a:p>
        </p:txBody>
      </p:sp>
      <p:sp>
        <p:nvSpPr>
          <p:cNvPr id="3" name="Content Placeholder 2"/>
          <p:cNvSpPr>
            <a:spLocks noGrp="1"/>
          </p:cNvSpPr>
          <p:nvPr>
            <p:ph sz="half" idx="1"/>
          </p:nvPr>
        </p:nvSpPr>
        <p:spPr/>
        <p:txBody>
          <a:bodyPr>
            <a:normAutofit/>
          </a:bodyPr>
          <a:lstStyle/>
          <a:p>
            <a:r>
              <a:rPr lang="en-AU" sz="2000" dirty="0" smtClean="0"/>
              <a:t>Launched here in Feb 2014</a:t>
            </a:r>
          </a:p>
          <a:p>
            <a:r>
              <a:rPr lang="en-AU" sz="2000" dirty="0" smtClean="0"/>
              <a:t>Free (short ad every 15 mins)</a:t>
            </a:r>
          </a:p>
          <a:p>
            <a:r>
              <a:rPr lang="en-AU" sz="2000" dirty="0" smtClean="0"/>
              <a:t>Available via computers and mobile devices running iTunes</a:t>
            </a:r>
          </a:p>
          <a:p>
            <a:r>
              <a:rPr lang="en-AU" sz="2000" dirty="0" smtClean="0"/>
              <a:t>Users can’t choose an album and listen from start to finish – stations offer a mix of songs that complement a track, artist or genre</a:t>
            </a:r>
          </a:p>
          <a:p>
            <a:r>
              <a:rPr lang="en-AU" sz="2000" dirty="0" smtClean="0"/>
              <a:t>Featured stations also offered – new music, chart-toppers, genres, themes etc</a:t>
            </a:r>
          </a:p>
          <a:p>
            <a:endParaRPr lang="en-AU" sz="2000" dirty="0"/>
          </a:p>
        </p:txBody>
      </p:sp>
      <p:pic>
        <p:nvPicPr>
          <p:cNvPr id="5" name="Content Placeholder 4" descr="itunes radio.jpg"/>
          <p:cNvPicPr>
            <a:picLocks noGrp="1" noChangeAspect="1"/>
          </p:cNvPicPr>
          <p:nvPr>
            <p:ph sz="half" idx="2"/>
          </p:nvPr>
        </p:nvPicPr>
        <p:blipFill>
          <a:blip r:embed="rId2" cstate="print"/>
          <a:stretch>
            <a:fillRect/>
          </a:stretch>
        </p:blipFill>
        <p:spPr>
          <a:xfrm>
            <a:off x="5148064" y="3861048"/>
            <a:ext cx="2457450" cy="1476375"/>
          </a:xfrm>
        </p:spPr>
      </p:pic>
      <p:pic>
        <p:nvPicPr>
          <p:cNvPr id="6" name="Picture 5" descr="itunes radio2.jpg"/>
          <p:cNvPicPr>
            <a:picLocks noChangeAspect="1"/>
          </p:cNvPicPr>
          <p:nvPr/>
        </p:nvPicPr>
        <p:blipFill>
          <a:blip r:embed="rId3" cstate="print"/>
          <a:stretch>
            <a:fillRect/>
          </a:stretch>
        </p:blipFill>
        <p:spPr>
          <a:xfrm>
            <a:off x="5220073" y="1844824"/>
            <a:ext cx="2232248" cy="1143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AU" sz="4000" dirty="0" smtClean="0"/>
              <a:t>Wikipedia’s editing bots</a:t>
            </a:r>
            <a:endParaRPr lang="en-AU" sz="4000" dirty="0"/>
          </a:p>
        </p:txBody>
      </p:sp>
      <p:sp>
        <p:nvSpPr>
          <p:cNvPr id="6" name="Content Placeholder 5"/>
          <p:cNvSpPr>
            <a:spLocks noGrp="1"/>
          </p:cNvSpPr>
          <p:nvPr>
            <p:ph sz="half" idx="1"/>
          </p:nvPr>
        </p:nvSpPr>
        <p:spPr/>
        <p:txBody>
          <a:bodyPr>
            <a:normAutofit/>
          </a:bodyPr>
          <a:lstStyle/>
          <a:p>
            <a:r>
              <a:rPr lang="en-AU" sz="1800" dirty="0" smtClean="0"/>
              <a:t>Maintaining Wikipedia data is difficult – many repetitive tasks </a:t>
            </a:r>
            <a:r>
              <a:rPr lang="en-AU" sz="1800" dirty="0" err="1" smtClean="0"/>
              <a:t>eg</a:t>
            </a:r>
            <a:r>
              <a:rPr lang="en-AU" sz="1800" dirty="0" smtClean="0"/>
              <a:t>. formatting links, adding basic facts</a:t>
            </a:r>
          </a:p>
          <a:p>
            <a:r>
              <a:rPr lang="en-AU" sz="1800" dirty="0" smtClean="0"/>
              <a:t>Much of this work is automated by bots that scan  pages, continually polishing the content</a:t>
            </a:r>
          </a:p>
          <a:p>
            <a:r>
              <a:rPr lang="en-AU" sz="1800" dirty="0" smtClean="0"/>
              <a:t>First Wikipedia </a:t>
            </a:r>
            <a:r>
              <a:rPr lang="en-AU" sz="1800" dirty="0" err="1" smtClean="0"/>
              <a:t>bot</a:t>
            </a:r>
            <a:r>
              <a:rPr lang="en-AU" sz="1800" dirty="0" smtClean="0"/>
              <a:t> developed 2002 – automatically created  entries for US towns using a simple text template</a:t>
            </a:r>
          </a:p>
          <a:p>
            <a:pPr>
              <a:buNone/>
            </a:pPr>
            <a:endParaRPr lang="en-AU" sz="2000" dirty="0" smtClean="0"/>
          </a:p>
          <a:p>
            <a:pPr>
              <a:buNone/>
            </a:pPr>
            <a:endParaRPr lang="en-AU" sz="1400" dirty="0" smtClean="0">
              <a:hlinkClick r:id="rId2"/>
            </a:endParaRPr>
          </a:p>
          <a:p>
            <a:pPr>
              <a:buNone/>
            </a:pPr>
            <a:endParaRPr lang="en-AU" sz="1400" dirty="0" smtClean="0">
              <a:hlinkClick r:id="rId2"/>
            </a:endParaRPr>
          </a:p>
          <a:p>
            <a:pPr>
              <a:buNone/>
            </a:pPr>
            <a:endParaRPr lang="en-AU" sz="1400" dirty="0" smtClean="0">
              <a:hlinkClick r:id="rId2"/>
            </a:endParaRPr>
          </a:p>
          <a:p>
            <a:pPr>
              <a:buNone/>
            </a:pPr>
            <a:endParaRPr lang="en-AU" sz="1400" dirty="0" smtClean="0">
              <a:hlinkClick r:id="rId2"/>
            </a:endParaRPr>
          </a:p>
          <a:p>
            <a:pPr>
              <a:buNone/>
            </a:pPr>
            <a:endParaRPr lang="en-AU" sz="1400" dirty="0" smtClean="0">
              <a:hlinkClick r:id="rId2"/>
            </a:endParaRPr>
          </a:p>
          <a:p>
            <a:pPr>
              <a:buNone/>
            </a:pPr>
            <a:endParaRPr lang="en-AU" sz="2000" dirty="0"/>
          </a:p>
        </p:txBody>
      </p:sp>
      <p:sp>
        <p:nvSpPr>
          <p:cNvPr id="7" name="Content Placeholder 6"/>
          <p:cNvSpPr>
            <a:spLocks noGrp="1"/>
          </p:cNvSpPr>
          <p:nvPr>
            <p:ph sz="half" idx="2"/>
          </p:nvPr>
        </p:nvSpPr>
        <p:spPr/>
        <p:txBody>
          <a:bodyPr>
            <a:normAutofit/>
          </a:bodyPr>
          <a:lstStyle/>
          <a:p>
            <a:r>
              <a:rPr lang="en-AU" sz="2000" dirty="0" smtClean="0"/>
              <a:t>How much </a:t>
            </a:r>
            <a:r>
              <a:rPr lang="en-AU" sz="2000" dirty="0" err="1" smtClean="0"/>
              <a:t>bot</a:t>
            </a:r>
            <a:r>
              <a:rPr lang="en-AU" sz="2000" dirty="0" smtClean="0"/>
              <a:t> activity is there compared to human activity?</a:t>
            </a:r>
          </a:p>
          <a:p>
            <a:r>
              <a:rPr lang="en-AU" sz="2000" dirty="0" smtClean="0"/>
              <a:t>Thomas Steiner – app  that monitors editing across the 287 language versions of Wikipedia </a:t>
            </a:r>
          </a:p>
          <a:p>
            <a:r>
              <a:rPr lang="en-AU" sz="2000" dirty="0" smtClean="0"/>
              <a:t>Results are published in real time online – anyone can see how many bots and humans are editing </a:t>
            </a:r>
          </a:p>
          <a:p>
            <a:r>
              <a:rPr lang="en-AU" sz="2000" dirty="0" smtClean="0"/>
              <a:t>Wikipedia &amp; </a:t>
            </a:r>
            <a:r>
              <a:rPr lang="en-AU" sz="2000" dirty="0" err="1" smtClean="0"/>
              <a:t>Wikidata</a:t>
            </a:r>
            <a:r>
              <a:rPr lang="en-AU" sz="2000" dirty="0" smtClean="0"/>
              <a:t> </a:t>
            </a:r>
            <a:r>
              <a:rPr lang="en-AU" sz="2000" dirty="0" err="1" smtClean="0"/>
              <a:t>realtime</a:t>
            </a:r>
            <a:r>
              <a:rPr lang="en-AU" sz="2000" dirty="0" smtClean="0"/>
              <a:t> edit stats: </a:t>
            </a:r>
            <a:r>
              <a:rPr lang="en-AU" sz="1200" dirty="0" smtClean="0">
                <a:hlinkClick r:id="rId3"/>
              </a:rPr>
              <a:t>http://wikipedia-edits.herokuapp.com/</a:t>
            </a:r>
            <a:endParaRPr lang="en-AU" sz="1200" dirty="0" smtClean="0"/>
          </a:p>
          <a:p>
            <a:pPr>
              <a:buNone/>
            </a:pPr>
            <a:endParaRPr lang="en-AU" sz="1400" dirty="0" smtClean="0">
              <a:hlinkClick r:id="rId2"/>
            </a:endParaRPr>
          </a:p>
          <a:p>
            <a:pPr>
              <a:buNone/>
            </a:pPr>
            <a:r>
              <a:rPr lang="en-AU" sz="1200" dirty="0" smtClean="0">
                <a:hlinkClick r:id="rId2"/>
              </a:rPr>
              <a:t>http://www.technologyreview.com/view/524751/the-shadowy-world-of-wikipedias-editing-bots/</a:t>
            </a:r>
            <a:endParaRPr lang="en-AU" sz="1200" dirty="0" smtClean="0"/>
          </a:p>
          <a:p>
            <a:pPr>
              <a:buNone/>
            </a:pPr>
            <a:endParaRPr lang="en-AU" sz="2000" dirty="0" smtClean="0"/>
          </a:p>
          <a:p>
            <a:pPr>
              <a:buNone/>
            </a:pPr>
            <a:endParaRPr lang="en-AU" sz="2000" dirty="0"/>
          </a:p>
        </p:txBody>
      </p:sp>
      <p:pic>
        <p:nvPicPr>
          <p:cNvPr id="8" name="Picture 7" descr="bots wiki.jpg"/>
          <p:cNvPicPr>
            <a:picLocks noChangeAspect="1"/>
          </p:cNvPicPr>
          <p:nvPr/>
        </p:nvPicPr>
        <p:blipFill>
          <a:blip r:embed="rId4" cstate="print"/>
          <a:stretch>
            <a:fillRect/>
          </a:stretch>
        </p:blipFill>
        <p:spPr>
          <a:xfrm>
            <a:off x="1187624" y="4437112"/>
            <a:ext cx="2736304" cy="169239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AU" dirty="0" smtClean="0"/>
              <a:t>Australian Curriculum: ICT capability</a:t>
            </a:r>
            <a:endParaRPr lang="en-AU" dirty="0"/>
          </a:p>
        </p:txBody>
      </p:sp>
      <p:sp>
        <p:nvSpPr>
          <p:cNvPr id="6" name="Content Placeholder 5"/>
          <p:cNvSpPr>
            <a:spLocks noGrp="1"/>
          </p:cNvSpPr>
          <p:nvPr>
            <p:ph idx="1"/>
          </p:nvPr>
        </p:nvSpPr>
        <p:spPr>
          <a:xfrm>
            <a:off x="457200" y="1600200"/>
            <a:ext cx="8229600" cy="4853136"/>
          </a:xfrm>
        </p:spPr>
        <p:txBody>
          <a:bodyPr>
            <a:normAutofit/>
          </a:bodyPr>
          <a:lstStyle/>
          <a:p>
            <a:r>
              <a:rPr lang="en-AU" sz="2000" dirty="0" smtClean="0"/>
              <a:t>“In the Australian Curriculum, students develop ICT capability as they learn to use ICT effectively and appropriately to access, create and communicate information and ideas, solve problems and work collaboratively in all learning areas at school, and in their lives beyond school. The capability involves students in learning to make the most of the digital technologies available to them, adapting to new ways of doing things as technologies evolve and limiting the risks to themselves and others in a digital environment.”</a:t>
            </a:r>
          </a:p>
          <a:p>
            <a:pPr>
              <a:buNone/>
            </a:pPr>
            <a:endParaRPr lang="en-AU" sz="2000" dirty="0" smtClean="0">
              <a:hlinkClick r:id="rId2"/>
            </a:endParaRPr>
          </a:p>
          <a:p>
            <a:pPr>
              <a:buNone/>
            </a:pPr>
            <a:r>
              <a:rPr lang="en-AU" sz="1400" dirty="0" smtClean="0">
                <a:hlinkClick r:id="rId2"/>
              </a:rPr>
              <a:t>http://www.australiancurriculum.edu.au/GeneralCapabilities/Pdf/ICT</a:t>
            </a:r>
            <a:endParaRPr lang="en-AU" sz="1400" dirty="0" smtClean="0"/>
          </a:p>
          <a:p>
            <a:pPr>
              <a:buNone/>
            </a:pPr>
            <a:endParaRPr lang="en-AU" sz="2000" dirty="0" smtClean="0"/>
          </a:p>
          <a:p>
            <a:pPr>
              <a:buNone/>
            </a:pPr>
            <a:endParaRPr lang="en-AU" sz="2000" dirty="0" smtClean="0"/>
          </a:p>
          <a:p>
            <a:pPr>
              <a:buNone/>
            </a:pPr>
            <a:endParaRPr lang="en-AU" sz="2000" dirty="0"/>
          </a:p>
        </p:txBody>
      </p:sp>
      <p:pic>
        <p:nvPicPr>
          <p:cNvPr id="4" name="Picture 3" descr="byod2.jpg"/>
          <p:cNvPicPr>
            <a:picLocks noChangeAspect="1"/>
          </p:cNvPicPr>
          <p:nvPr/>
        </p:nvPicPr>
        <p:blipFill>
          <a:blip r:embed="rId3" cstate="print"/>
          <a:stretch>
            <a:fillRect/>
          </a:stretch>
        </p:blipFill>
        <p:spPr>
          <a:xfrm>
            <a:off x="1043608" y="4941168"/>
            <a:ext cx="2114550" cy="1344166"/>
          </a:xfrm>
          <a:prstGeom prst="rect">
            <a:avLst/>
          </a:prstGeom>
        </p:spPr>
      </p:pic>
      <p:pic>
        <p:nvPicPr>
          <p:cNvPr id="7" name="Picture 6" descr="byod.jpg"/>
          <p:cNvPicPr>
            <a:picLocks noChangeAspect="1"/>
          </p:cNvPicPr>
          <p:nvPr/>
        </p:nvPicPr>
        <p:blipFill>
          <a:blip r:embed="rId4" cstate="print"/>
          <a:stretch>
            <a:fillRect/>
          </a:stretch>
        </p:blipFill>
        <p:spPr>
          <a:xfrm>
            <a:off x="5940152" y="4941168"/>
            <a:ext cx="2160240" cy="136815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Australian Curriculum: Technologies</a:t>
            </a:r>
            <a:endParaRPr lang="en-AU" dirty="0"/>
          </a:p>
        </p:txBody>
      </p:sp>
      <p:sp>
        <p:nvSpPr>
          <p:cNvPr id="3" name="Content Placeholder 2"/>
          <p:cNvSpPr>
            <a:spLocks noGrp="1"/>
          </p:cNvSpPr>
          <p:nvPr>
            <p:ph idx="1"/>
          </p:nvPr>
        </p:nvSpPr>
        <p:spPr>
          <a:xfrm>
            <a:off x="457200" y="1600200"/>
            <a:ext cx="8229600" cy="4997152"/>
          </a:xfrm>
        </p:spPr>
        <p:txBody>
          <a:bodyPr>
            <a:normAutofit fontScale="25000" lnSpcReduction="20000"/>
          </a:bodyPr>
          <a:lstStyle/>
          <a:p>
            <a:r>
              <a:rPr lang="en-AU" sz="7200" dirty="0" smtClean="0"/>
              <a:t>Available for use; awaiting final endorsement.</a:t>
            </a:r>
          </a:p>
          <a:p>
            <a:pPr>
              <a:buNone/>
            </a:pPr>
            <a:endParaRPr lang="en-AU" sz="7200" dirty="0" smtClean="0"/>
          </a:p>
          <a:p>
            <a:r>
              <a:rPr lang="en-AU" sz="7200" dirty="0" smtClean="0"/>
              <a:t>2 distinct subjects - all students will study both from Foundation to Year 8. In Year 9 and 10, access will be determined by school authorities.</a:t>
            </a:r>
          </a:p>
          <a:p>
            <a:endParaRPr lang="en-AU" sz="7200" b="1" dirty="0" smtClean="0"/>
          </a:p>
          <a:p>
            <a:r>
              <a:rPr lang="en-AU" sz="7200" b="1" dirty="0" smtClean="0"/>
              <a:t>Design and Technologies</a:t>
            </a:r>
            <a:r>
              <a:rPr lang="en-AU" sz="7200" dirty="0" smtClean="0"/>
              <a:t> - students use design thinking and technologies to generate and produce designed solutions for authentic needs and opportunities.</a:t>
            </a:r>
          </a:p>
          <a:p>
            <a:pPr>
              <a:buNone/>
            </a:pPr>
            <a:r>
              <a:rPr lang="en-AU" sz="5600" dirty="0" smtClean="0">
                <a:hlinkClick r:id="rId2"/>
              </a:rPr>
              <a:t>http://www.australiancurriculum.edu.au/technologies/design-and-technologies/Curriculum/F-10</a:t>
            </a:r>
            <a:endParaRPr lang="en-AU" sz="5600" dirty="0" smtClean="0"/>
          </a:p>
          <a:p>
            <a:pPr>
              <a:buNone/>
            </a:pPr>
            <a:endParaRPr lang="en-AU" sz="2900" dirty="0" smtClean="0"/>
          </a:p>
          <a:p>
            <a:r>
              <a:rPr lang="en-AU" sz="7200" b="1" dirty="0" smtClean="0"/>
              <a:t>Digital Technologies</a:t>
            </a:r>
            <a:r>
              <a:rPr lang="en-AU" sz="7200" dirty="0" smtClean="0"/>
              <a:t> - students use computational thinking and information systems to define, design and implement digital solutions.</a:t>
            </a:r>
          </a:p>
          <a:p>
            <a:pPr>
              <a:buNone/>
            </a:pPr>
            <a:r>
              <a:rPr lang="en-AU" sz="5600" dirty="0" smtClean="0">
                <a:hlinkClick r:id="rId3"/>
              </a:rPr>
              <a:t>http://www.australiancurriculum.edu.au/technologies/digital-technologies/Curriculum/F-10</a:t>
            </a:r>
            <a:endParaRPr lang="en-AU" sz="5600" dirty="0" smtClean="0"/>
          </a:p>
          <a:p>
            <a:pPr>
              <a:buNone/>
            </a:pPr>
            <a:endParaRPr lang="en-AU" sz="7200" dirty="0" smtClean="0"/>
          </a:p>
          <a:p>
            <a:r>
              <a:rPr lang="en-AU" sz="7200" dirty="0" smtClean="0"/>
              <a:t>Interesting article by Deborah </a:t>
            </a:r>
            <a:r>
              <a:rPr lang="en-AU" sz="7200" dirty="0" err="1" smtClean="0"/>
              <a:t>Trevallion</a:t>
            </a:r>
            <a:r>
              <a:rPr lang="en-AU" sz="7200" dirty="0" smtClean="0"/>
              <a:t>. If ICT capability is integrated into every subject, why do we need a Digital Technologies syllabus? Who is going to teach it? The Australian syllabus is already overcrowded. </a:t>
            </a:r>
          </a:p>
          <a:p>
            <a:pPr>
              <a:buNone/>
            </a:pPr>
            <a:r>
              <a:rPr lang="en-AU" sz="5600" dirty="0" smtClean="0">
                <a:hlinkClick r:id="rId4"/>
              </a:rPr>
              <a:t>http://theconversation.com/connecting-to-australias-first-digital-technology-curriculum-23507</a:t>
            </a:r>
            <a:endParaRPr lang="en-AU" sz="5600" dirty="0" smtClean="0"/>
          </a:p>
          <a:p>
            <a:pPr>
              <a:buNone/>
            </a:pPr>
            <a:endParaRPr lang="en-AU" sz="7200" dirty="0" smtClean="0"/>
          </a:p>
          <a:p>
            <a:pPr>
              <a:buNone/>
            </a:pPr>
            <a:endParaRPr lang="en-AU" sz="7200" dirty="0" smtClean="0"/>
          </a:p>
          <a:p>
            <a:endParaRPr lang="en-AU" sz="7200" dirty="0" smtClean="0"/>
          </a:p>
          <a:p>
            <a:endParaRPr lang="en-AU" sz="7200" dirty="0" smtClean="0"/>
          </a:p>
          <a:p>
            <a:endParaRPr lang="en-AU" sz="7200" dirty="0" smtClean="0"/>
          </a:p>
          <a:p>
            <a:endParaRPr lang="en-AU" dirty="0" smtClean="0"/>
          </a:p>
          <a:p>
            <a:endParaRPr lang="en-AU" dirty="0" smtClean="0"/>
          </a:p>
          <a:p>
            <a:pPr>
              <a:buNone/>
            </a:pPr>
            <a:endParaRPr lang="en-AU" dirty="0" smtClean="0"/>
          </a:p>
          <a:p>
            <a:endParaRPr lang="en-AU" dirty="0" smtClean="0"/>
          </a:p>
          <a:p>
            <a:endParaRPr lang="en-AU" dirty="0" smtClean="0"/>
          </a:p>
          <a:p>
            <a:endParaRPr lang="en-AU" dirty="0" smtClean="0"/>
          </a:p>
          <a:p>
            <a:endParaRPr lang="en-A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6707088" cy="1143000"/>
          </a:xfrm>
        </p:spPr>
        <p:txBody>
          <a:bodyPr>
            <a:normAutofit fontScale="90000"/>
          </a:bodyPr>
          <a:lstStyle/>
          <a:p>
            <a:r>
              <a:rPr lang="en-AU" sz="4000" dirty="0" smtClean="0"/>
              <a:t>Google Apps for Education (GAFE)</a:t>
            </a:r>
            <a:endParaRPr lang="en-AU" sz="4000" dirty="0"/>
          </a:p>
        </p:txBody>
      </p:sp>
      <p:sp>
        <p:nvSpPr>
          <p:cNvPr id="5" name="Content Placeholder 4"/>
          <p:cNvSpPr>
            <a:spLocks noGrp="1"/>
          </p:cNvSpPr>
          <p:nvPr>
            <p:ph sz="half" idx="1"/>
          </p:nvPr>
        </p:nvSpPr>
        <p:spPr/>
        <p:txBody>
          <a:bodyPr>
            <a:normAutofit fontScale="92500" lnSpcReduction="10000"/>
          </a:bodyPr>
          <a:lstStyle/>
          <a:p>
            <a:r>
              <a:rPr lang="en-AU" sz="2000" dirty="0" smtClean="0"/>
              <a:t>2013 - NSW Dept of Education &amp; Communities – partnership with Google to access GAFE</a:t>
            </a:r>
          </a:p>
          <a:p>
            <a:r>
              <a:rPr lang="en-AU" sz="2000" dirty="0" smtClean="0"/>
              <a:t>2012 – NSW Catholic schools sign up for GAFE</a:t>
            </a:r>
          </a:p>
          <a:p>
            <a:r>
              <a:rPr lang="en-AU" sz="2000" dirty="0" smtClean="0"/>
              <a:t>Education Queensland is avoiding using the cloud &amp; GAFE</a:t>
            </a:r>
          </a:p>
          <a:p>
            <a:r>
              <a:rPr lang="en-AU" sz="2000" dirty="0" smtClean="0"/>
              <a:t>Sept 2013 – Sweden’s Data Inspection Board refused to allow the use of GAFE in some schools until Google signed a privacy agreement. They had used GAFE since 2010, switching from Microsoft Office &amp; saving $$$</a:t>
            </a:r>
          </a:p>
          <a:p>
            <a:pPr>
              <a:buNone/>
            </a:pPr>
            <a:endParaRPr lang="en-AU" sz="1200" dirty="0" smtClean="0"/>
          </a:p>
          <a:p>
            <a:pPr>
              <a:buNone/>
            </a:pPr>
            <a:r>
              <a:rPr lang="en-AU" sz="1200" dirty="0" smtClean="0"/>
              <a:t>Molloy, Fran 2014, “Still a bit cloudy”, </a:t>
            </a:r>
            <a:r>
              <a:rPr lang="en-AU" sz="1200" i="1" dirty="0" smtClean="0"/>
              <a:t>Education Review</a:t>
            </a:r>
            <a:r>
              <a:rPr lang="en-AU" sz="1200" dirty="0" smtClean="0"/>
              <a:t>, February, p.40.</a:t>
            </a:r>
            <a:endParaRPr lang="en-AU" sz="1300" dirty="0" smtClean="0"/>
          </a:p>
        </p:txBody>
      </p:sp>
      <p:sp>
        <p:nvSpPr>
          <p:cNvPr id="6" name="Content Placeholder 5"/>
          <p:cNvSpPr>
            <a:spLocks noGrp="1"/>
          </p:cNvSpPr>
          <p:nvPr>
            <p:ph sz="half" idx="2"/>
          </p:nvPr>
        </p:nvSpPr>
        <p:spPr/>
        <p:txBody>
          <a:bodyPr>
            <a:normAutofit fontScale="92500" lnSpcReduction="10000"/>
          </a:bodyPr>
          <a:lstStyle/>
          <a:p>
            <a:pPr>
              <a:buNone/>
            </a:pPr>
            <a:r>
              <a:rPr lang="en-AU" sz="2000" b="1" dirty="0" smtClean="0"/>
              <a:t>Benefits of GAFE</a:t>
            </a:r>
            <a:r>
              <a:rPr lang="en-AU" sz="2000" dirty="0" smtClean="0"/>
              <a:t>:</a:t>
            </a:r>
          </a:p>
          <a:p>
            <a:r>
              <a:rPr lang="en-AU" sz="2000" dirty="0" smtClean="0"/>
              <a:t>Free with no ads</a:t>
            </a:r>
          </a:p>
          <a:p>
            <a:r>
              <a:rPr lang="en-AU" sz="2000" dirty="0" smtClean="0"/>
              <a:t>Spam &amp; viruses are filtered</a:t>
            </a:r>
          </a:p>
          <a:p>
            <a:r>
              <a:rPr lang="en-AU" sz="2000" dirty="0" smtClean="0"/>
              <a:t>Students &amp; schools own their own data</a:t>
            </a:r>
          </a:p>
          <a:p>
            <a:r>
              <a:rPr lang="en-AU" sz="2000" dirty="0" smtClean="0"/>
              <a:t>User info cannot be transferred, used or sold by Google</a:t>
            </a:r>
          </a:p>
          <a:p>
            <a:r>
              <a:rPr lang="en-AU" sz="2000" dirty="0" smtClean="0"/>
              <a:t>Students &amp; teachers can work seamlessly at school , home &amp; elsewhere</a:t>
            </a:r>
          </a:p>
          <a:p>
            <a:r>
              <a:rPr lang="en-AU" sz="2000" dirty="0" smtClean="0"/>
              <a:t>Data can be easily shared with other students and the teacher &amp; students can work collaboratively</a:t>
            </a:r>
          </a:p>
          <a:p>
            <a:pPr>
              <a:buNone/>
            </a:pPr>
            <a:r>
              <a:rPr lang="en-AU" sz="2000" b="1" dirty="0" smtClean="0"/>
              <a:t>Risks:</a:t>
            </a:r>
          </a:p>
          <a:p>
            <a:r>
              <a:rPr lang="en-AU" sz="2000" dirty="0" smtClean="0"/>
              <a:t>Data hacking</a:t>
            </a:r>
          </a:p>
          <a:p>
            <a:endParaRPr lang="en-AU" sz="2000" dirty="0"/>
          </a:p>
        </p:txBody>
      </p:sp>
      <p:pic>
        <p:nvPicPr>
          <p:cNvPr id="7" name="Picture 6" descr="google apps.jpg"/>
          <p:cNvPicPr>
            <a:picLocks noChangeAspect="1"/>
          </p:cNvPicPr>
          <p:nvPr/>
        </p:nvPicPr>
        <p:blipFill>
          <a:blip r:embed="rId2" cstate="print"/>
          <a:stretch>
            <a:fillRect/>
          </a:stretch>
        </p:blipFill>
        <p:spPr>
          <a:xfrm>
            <a:off x="7092280" y="188640"/>
            <a:ext cx="1847850" cy="135255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AU" sz="4000" dirty="0" smtClean="0"/>
              <a:t>ICT in Aust. schools</a:t>
            </a:r>
            <a:endParaRPr lang="en-AU" sz="4000" dirty="0"/>
          </a:p>
        </p:txBody>
      </p:sp>
      <p:sp>
        <p:nvSpPr>
          <p:cNvPr id="6" name="Content Placeholder 5"/>
          <p:cNvSpPr>
            <a:spLocks noGrp="1"/>
          </p:cNvSpPr>
          <p:nvPr>
            <p:ph sz="half" idx="1"/>
          </p:nvPr>
        </p:nvSpPr>
        <p:spPr>
          <a:xfrm>
            <a:off x="457200" y="1268760"/>
            <a:ext cx="4038600" cy="5040560"/>
          </a:xfrm>
        </p:spPr>
        <p:txBody>
          <a:bodyPr>
            <a:normAutofit/>
          </a:bodyPr>
          <a:lstStyle/>
          <a:p>
            <a:pPr>
              <a:buNone/>
            </a:pPr>
            <a:r>
              <a:rPr lang="en-AU" sz="1800" b="1" dirty="0" smtClean="0"/>
              <a:t>Matthew Flinders Anglican College, Qld – Paul Hamilton</a:t>
            </a:r>
            <a:r>
              <a:rPr lang="en-AU" sz="1800" dirty="0" smtClean="0"/>
              <a:t>:</a:t>
            </a:r>
          </a:p>
          <a:p>
            <a:r>
              <a:rPr lang="en-AU" sz="1800" dirty="0" smtClean="0"/>
              <a:t>Uses augmented reality (AR) via </a:t>
            </a:r>
            <a:r>
              <a:rPr lang="en-AU" sz="1800" b="1" dirty="0" err="1" smtClean="0"/>
              <a:t>Ausrasma</a:t>
            </a:r>
            <a:r>
              <a:rPr lang="en-AU" sz="1800" b="1" dirty="0" smtClean="0"/>
              <a:t> </a:t>
            </a:r>
            <a:r>
              <a:rPr lang="en-AU" sz="1800" dirty="0" smtClean="0"/>
              <a:t>app to help students understand key maths concepts – an engaging format that connects real life objects to real life maths concepts</a:t>
            </a:r>
          </a:p>
          <a:p>
            <a:r>
              <a:rPr lang="en-AU" sz="1800" b="1" dirty="0" smtClean="0"/>
              <a:t>Explain Everything </a:t>
            </a:r>
            <a:r>
              <a:rPr lang="en-AU" sz="1800" dirty="0" smtClean="0"/>
              <a:t>app used to create tutorials about maths concepts</a:t>
            </a:r>
          </a:p>
          <a:p>
            <a:r>
              <a:rPr lang="en-AU" sz="1800" dirty="0" smtClean="0"/>
              <a:t>Hamilton wants to see personalisation through technology, to create individual pathways &amp; for students to receive formative feedback.</a:t>
            </a:r>
          </a:p>
          <a:p>
            <a:pPr>
              <a:buNone/>
            </a:pPr>
            <a:endParaRPr lang="en-AU" sz="1200" dirty="0" smtClean="0"/>
          </a:p>
          <a:p>
            <a:pPr>
              <a:buNone/>
            </a:pPr>
            <a:r>
              <a:rPr lang="en-AU" sz="1200" dirty="0" err="1" smtClean="0"/>
              <a:t>Howarth</a:t>
            </a:r>
            <a:r>
              <a:rPr lang="en-AU" sz="1200" dirty="0" smtClean="0"/>
              <a:t>, S. 2013, “Education tech hits &amp; hopes”, </a:t>
            </a:r>
            <a:r>
              <a:rPr lang="en-AU" sz="1200" i="1" dirty="0" smtClean="0"/>
              <a:t>Technology in Education, </a:t>
            </a:r>
            <a:r>
              <a:rPr lang="en-AU" sz="1200" dirty="0" smtClean="0"/>
              <a:t>term 4, p.38.</a:t>
            </a:r>
            <a:endParaRPr lang="en-AU" sz="1200" dirty="0"/>
          </a:p>
        </p:txBody>
      </p:sp>
      <p:sp>
        <p:nvSpPr>
          <p:cNvPr id="7" name="Content Placeholder 6"/>
          <p:cNvSpPr>
            <a:spLocks noGrp="1"/>
          </p:cNvSpPr>
          <p:nvPr>
            <p:ph sz="half" idx="2"/>
          </p:nvPr>
        </p:nvSpPr>
        <p:spPr>
          <a:xfrm>
            <a:off x="4648200" y="1196752"/>
            <a:ext cx="4038600" cy="5472608"/>
          </a:xfrm>
        </p:spPr>
        <p:txBody>
          <a:bodyPr>
            <a:noAutofit/>
          </a:bodyPr>
          <a:lstStyle/>
          <a:p>
            <a:pPr>
              <a:buNone/>
            </a:pPr>
            <a:r>
              <a:rPr lang="en-AU" sz="1800" b="1" dirty="0" smtClean="0"/>
              <a:t>Royal Children’s Hospital Education Institute – Lauren </a:t>
            </a:r>
            <a:r>
              <a:rPr lang="en-AU" sz="1800" b="1" dirty="0" err="1" smtClean="0"/>
              <a:t>Sayer</a:t>
            </a:r>
            <a:r>
              <a:rPr lang="en-AU" sz="1800" b="1" dirty="0" smtClean="0"/>
              <a:t>:</a:t>
            </a:r>
          </a:p>
          <a:p>
            <a:r>
              <a:rPr lang="en-AU" sz="1800" dirty="0" smtClean="0"/>
              <a:t>Uses</a:t>
            </a:r>
            <a:r>
              <a:rPr lang="en-AU" sz="1800" b="1" dirty="0" smtClean="0"/>
              <a:t> Verso </a:t>
            </a:r>
            <a:r>
              <a:rPr lang="en-AU" sz="1800" dirty="0" smtClean="0"/>
              <a:t>app – it performs the entire Flip process. Teachers create, curate &amp; assign challenges drawn from their YouTube channels in Google Drive or created on mobile devices.</a:t>
            </a:r>
          </a:p>
          <a:p>
            <a:r>
              <a:rPr lang="en-AU" sz="1800" dirty="0" smtClean="0"/>
              <a:t>Students provide lesson-changing feedback to the teacher via Verso; the teacher adds comments &amp; sees the ideas &amp; needs of the students</a:t>
            </a:r>
          </a:p>
          <a:p>
            <a:r>
              <a:rPr lang="en-AU" sz="1800" dirty="0" err="1" smtClean="0"/>
              <a:t>Sayer</a:t>
            </a:r>
            <a:r>
              <a:rPr lang="en-AU" sz="1800" dirty="0" smtClean="0"/>
              <a:t> wants teachers to embrace mobile technology as a means to listening &amp; responding to students. It gives students a voice, makes learning visible &amp; blurs the distinction between formal &amp; non-formal learning.</a:t>
            </a:r>
          </a:p>
          <a:p>
            <a:pPr>
              <a:buNone/>
            </a:pPr>
            <a:r>
              <a:rPr lang="en-AU" sz="1200" dirty="0" smtClean="0">
                <a:hlinkClick r:id="rId2"/>
              </a:rPr>
              <a:t>www.flipyourthinking.net/verso-app</a:t>
            </a:r>
            <a:endParaRPr lang="en-AU" sz="1200" dirty="0" smtClean="0"/>
          </a:p>
          <a:p>
            <a:pPr>
              <a:buNone/>
            </a:pPr>
            <a:endParaRPr lang="en-AU"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AU" sz="4000" dirty="0" err="1" smtClean="0"/>
              <a:t>Aurasma</a:t>
            </a:r>
            <a:r>
              <a:rPr lang="en-AU" sz="4000" dirty="0" smtClean="0"/>
              <a:t> augmented reality app</a:t>
            </a:r>
            <a:endParaRPr lang="en-AU" sz="4000" dirty="0"/>
          </a:p>
        </p:txBody>
      </p:sp>
      <p:pic>
        <p:nvPicPr>
          <p:cNvPr id="7" name="Content Placeholder 6" descr="aurasma.jpg"/>
          <p:cNvPicPr>
            <a:picLocks noGrp="1" noChangeAspect="1"/>
          </p:cNvPicPr>
          <p:nvPr>
            <p:ph idx="1"/>
          </p:nvPr>
        </p:nvPicPr>
        <p:blipFill>
          <a:blip r:embed="rId2" cstate="print"/>
          <a:stretch>
            <a:fillRect/>
          </a:stretch>
        </p:blipFill>
        <p:spPr>
          <a:xfrm>
            <a:off x="2339752" y="4005064"/>
            <a:ext cx="4320480" cy="2372692"/>
          </a:xfrm>
        </p:spPr>
      </p:pic>
      <p:pic>
        <p:nvPicPr>
          <p:cNvPr id="8" name="Picture 7" descr="aurasma2.jpg"/>
          <p:cNvPicPr>
            <a:picLocks noChangeAspect="1"/>
          </p:cNvPicPr>
          <p:nvPr/>
        </p:nvPicPr>
        <p:blipFill>
          <a:blip r:embed="rId3" cstate="print"/>
          <a:stretch>
            <a:fillRect/>
          </a:stretch>
        </p:blipFill>
        <p:spPr>
          <a:xfrm>
            <a:off x="2843808" y="1484784"/>
            <a:ext cx="3240360" cy="208823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 </a:t>
            </a:r>
            <a:endParaRPr lang="en-AU" dirty="0"/>
          </a:p>
        </p:txBody>
      </p:sp>
      <p:sp>
        <p:nvSpPr>
          <p:cNvPr id="5" name="Content Placeholder 4"/>
          <p:cNvSpPr>
            <a:spLocks noGrp="1"/>
          </p:cNvSpPr>
          <p:nvPr>
            <p:ph sz="half" idx="1"/>
          </p:nvPr>
        </p:nvSpPr>
        <p:spPr/>
        <p:txBody>
          <a:bodyPr>
            <a:normAutofit fontScale="85000" lnSpcReduction="20000"/>
          </a:bodyPr>
          <a:lstStyle/>
          <a:p>
            <a:pPr>
              <a:buNone/>
            </a:pPr>
            <a:r>
              <a:rPr lang="en-AU" sz="2000" b="1" dirty="0" smtClean="0"/>
              <a:t>Africa</a:t>
            </a:r>
            <a:r>
              <a:rPr lang="en-AU" sz="2000" dirty="0" smtClean="0"/>
              <a:t>: </a:t>
            </a:r>
          </a:p>
          <a:p>
            <a:r>
              <a:rPr lang="en-AU" sz="2000" dirty="0" smtClean="0"/>
              <a:t>A large percentage of the population have mobile phones – raising hopes of a higher education revolution as students who live in distant locations can access courses remotely. </a:t>
            </a:r>
          </a:p>
          <a:p>
            <a:r>
              <a:rPr lang="en-AU" sz="2000" dirty="0" smtClean="0"/>
              <a:t>However, only 6% to 15% of all phones are </a:t>
            </a:r>
            <a:r>
              <a:rPr lang="en-AU" sz="2000" dirty="0" err="1" smtClean="0"/>
              <a:t>smartphones</a:t>
            </a:r>
            <a:r>
              <a:rPr lang="en-AU" sz="2000" dirty="0" smtClean="0"/>
              <a:t>. </a:t>
            </a:r>
          </a:p>
          <a:p>
            <a:r>
              <a:rPr lang="en-AU" sz="2000" dirty="0" smtClean="0"/>
              <a:t>Mobile learning can potentially make a significant contribution to education in Africa.</a:t>
            </a:r>
          </a:p>
          <a:p>
            <a:pPr>
              <a:buNone/>
            </a:pPr>
            <a:r>
              <a:rPr lang="en-AU" sz="1400" dirty="0" smtClean="0">
                <a:hlinkClick r:id="rId2"/>
              </a:rPr>
              <a:t>http://www.timeshighereducation.co.uk/features/africas-mobile-phone-e-learning-transformation/2007120.article</a:t>
            </a:r>
            <a:endParaRPr lang="en-AU" sz="1400" dirty="0" smtClean="0"/>
          </a:p>
          <a:p>
            <a:pPr>
              <a:buNone/>
            </a:pPr>
            <a:endParaRPr lang="en-AU" sz="2000" dirty="0" smtClean="0"/>
          </a:p>
          <a:p>
            <a:pPr>
              <a:buNone/>
            </a:pPr>
            <a:endParaRPr lang="en-AU" sz="2000" dirty="0"/>
          </a:p>
        </p:txBody>
      </p:sp>
      <p:sp>
        <p:nvSpPr>
          <p:cNvPr id="6" name="Content Placeholder 5"/>
          <p:cNvSpPr>
            <a:spLocks noGrp="1"/>
          </p:cNvSpPr>
          <p:nvPr>
            <p:ph sz="half" idx="2"/>
          </p:nvPr>
        </p:nvSpPr>
        <p:spPr/>
        <p:txBody>
          <a:bodyPr>
            <a:normAutofit fontScale="85000" lnSpcReduction="20000"/>
          </a:bodyPr>
          <a:lstStyle/>
          <a:p>
            <a:pPr>
              <a:buNone/>
            </a:pPr>
            <a:r>
              <a:rPr lang="en-AU" sz="2000" b="1" dirty="0" smtClean="0"/>
              <a:t>Asia:</a:t>
            </a:r>
          </a:p>
          <a:p>
            <a:r>
              <a:rPr lang="en-AU" sz="2000" dirty="0" smtClean="0"/>
              <a:t>Teachers are embracing new technologies with 80% using laptops in class.</a:t>
            </a:r>
          </a:p>
          <a:p>
            <a:r>
              <a:rPr lang="en-AU" sz="2000" dirty="0" smtClean="0"/>
              <a:t>One third of teachers use </a:t>
            </a:r>
            <a:r>
              <a:rPr lang="en-AU" sz="2000" dirty="0" err="1" smtClean="0"/>
              <a:t>smartphones</a:t>
            </a:r>
            <a:r>
              <a:rPr lang="en-AU" sz="2000" dirty="0" smtClean="0"/>
              <a:t> &amp; tablets in class.</a:t>
            </a:r>
          </a:p>
          <a:p>
            <a:r>
              <a:rPr lang="en-AU" sz="2000" dirty="0" smtClean="0"/>
              <a:t>75% of teachers are at a BYOD school.</a:t>
            </a:r>
          </a:p>
          <a:p>
            <a:pPr>
              <a:buNone/>
            </a:pPr>
            <a:r>
              <a:rPr lang="en-AU" sz="2000" b="1" dirty="0" smtClean="0"/>
              <a:t>Malaysia</a:t>
            </a:r>
          </a:p>
          <a:p>
            <a:r>
              <a:rPr lang="en-AU" sz="2000" dirty="0" smtClean="0"/>
              <a:t>Rolling out </a:t>
            </a:r>
            <a:r>
              <a:rPr lang="en-AU" sz="2000" dirty="0" err="1" smtClean="0"/>
              <a:t>Chromebooks</a:t>
            </a:r>
            <a:r>
              <a:rPr lang="en-AU" sz="2000" dirty="0" smtClean="0"/>
              <a:t> &amp; Google Apps for Education (GAFE) in </a:t>
            </a:r>
          </a:p>
          <a:p>
            <a:pPr>
              <a:buNone/>
            </a:pPr>
            <a:r>
              <a:rPr lang="en-AU" sz="2000" dirty="0" smtClean="0"/>
              <a:t>       10 000 public schools.</a:t>
            </a:r>
          </a:p>
          <a:p>
            <a:pPr>
              <a:buNone/>
            </a:pPr>
            <a:r>
              <a:rPr lang="en-AU" sz="2000" b="1" dirty="0" smtClean="0"/>
              <a:t>The Netherlands</a:t>
            </a:r>
          </a:p>
          <a:p>
            <a:r>
              <a:rPr lang="en-AU" sz="2000" dirty="0" smtClean="0"/>
              <a:t>Tablets have replaced teachers &amp; textbooks in 7 “digital schools”, with more planned.</a:t>
            </a:r>
          </a:p>
          <a:p>
            <a:pPr>
              <a:buNone/>
            </a:pPr>
            <a:endParaRPr lang="en-AU" sz="2000" dirty="0" smtClean="0"/>
          </a:p>
          <a:p>
            <a:pPr>
              <a:buNone/>
            </a:pPr>
            <a:r>
              <a:rPr lang="en-AU" sz="1400" dirty="0" smtClean="0"/>
              <a:t>Wheeler, M. 2013, “Digital world”, </a:t>
            </a:r>
            <a:r>
              <a:rPr lang="en-AU" sz="1400" i="1" dirty="0" smtClean="0"/>
              <a:t>Technology in education,</a:t>
            </a:r>
            <a:r>
              <a:rPr lang="en-AU" sz="1400" dirty="0" smtClean="0"/>
              <a:t> term 4, p. 40.</a:t>
            </a:r>
            <a:endParaRPr lang="en-AU" sz="1400" dirty="0"/>
          </a:p>
        </p:txBody>
      </p:sp>
      <p:sp>
        <p:nvSpPr>
          <p:cNvPr id="7" name="TextBox 6"/>
          <p:cNvSpPr txBox="1"/>
          <p:nvPr/>
        </p:nvSpPr>
        <p:spPr>
          <a:xfrm>
            <a:off x="1043608" y="548680"/>
            <a:ext cx="6984776" cy="707886"/>
          </a:xfrm>
          <a:prstGeom prst="rect">
            <a:avLst/>
          </a:prstGeom>
          <a:noFill/>
        </p:spPr>
        <p:txBody>
          <a:bodyPr wrap="square" rtlCol="0">
            <a:spAutoFit/>
          </a:bodyPr>
          <a:lstStyle/>
          <a:p>
            <a:r>
              <a:rPr lang="en-AU" sz="4000" dirty="0" smtClean="0"/>
              <a:t>        ICT in global schools  </a:t>
            </a:r>
            <a:endParaRPr lang="en-AU" sz="4000" dirty="0"/>
          </a:p>
        </p:txBody>
      </p:sp>
      <p:pic>
        <p:nvPicPr>
          <p:cNvPr id="8" name="Picture 7" descr="chromebk.jpg"/>
          <p:cNvPicPr>
            <a:picLocks noChangeAspect="1"/>
          </p:cNvPicPr>
          <p:nvPr/>
        </p:nvPicPr>
        <p:blipFill>
          <a:blip r:embed="rId3" cstate="print"/>
          <a:stretch>
            <a:fillRect/>
          </a:stretch>
        </p:blipFill>
        <p:spPr>
          <a:xfrm>
            <a:off x="1259632" y="4941168"/>
            <a:ext cx="2295525" cy="12573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Tech trends</a:t>
            </a:r>
            <a:endParaRPr lang="en-AU" dirty="0"/>
          </a:p>
        </p:txBody>
      </p:sp>
      <p:sp>
        <p:nvSpPr>
          <p:cNvPr id="5" name="Content Placeholder 4"/>
          <p:cNvSpPr>
            <a:spLocks noGrp="1"/>
          </p:cNvSpPr>
          <p:nvPr>
            <p:ph sz="half" idx="1"/>
          </p:nvPr>
        </p:nvSpPr>
        <p:spPr/>
        <p:txBody>
          <a:bodyPr>
            <a:normAutofit fontScale="92500" lnSpcReduction="10000"/>
          </a:bodyPr>
          <a:lstStyle/>
          <a:p>
            <a:r>
              <a:rPr lang="en-AU" sz="2000" dirty="0" smtClean="0"/>
              <a:t>Mobile devices surging ahead of PC use</a:t>
            </a:r>
          </a:p>
          <a:p>
            <a:pPr lvl="0"/>
            <a:r>
              <a:rPr lang="en-AU" sz="2000" dirty="0"/>
              <a:t>Phablet sales increasing more </a:t>
            </a:r>
            <a:r>
              <a:rPr lang="en-AU" sz="2000" dirty="0" smtClean="0"/>
              <a:t>than </a:t>
            </a:r>
            <a:r>
              <a:rPr lang="en-AU" sz="2000" dirty="0" smtClean="0">
                <a:solidFill>
                  <a:prstClr val="black"/>
                </a:solidFill>
              </a:rPr>
              <a:t>tablets</a:t>
            </a:r>
            <a:endParaRPr lang="en-AU" sz="2000" dirty="0" smtClean="0"/>
          </a:p>
          <a:p>
            <a:r>
              <a:rPr lang="en-AU" sz="2000" dirty="0" smtClean="0"/>
              <a:t>Explosion of employee smartphones at work - security threats</a:t>
            </a:r>
          </a:p>
          <a:p>
            <a:r>
              <a:rPr lang="en-AU" sz="2000" dirty="0" smtClean="0"/>
              <a:t>Privacy – a big issue for public sector agencies (following Edward Snowden fallout)</a:t>
            </a:r>
          </a:p>
          <a:p>
            <a:r>
              <a:rPr lang="en-AU" sz="2000" dirty="0" smtClean="0"/>
              <a:t>4K TV will become mainstream</a:t>
            </a:r>
          </a:p>
          <a:p>
            <a:r>
              <a:rPr lang="en-AU" sz="2000" dirty="0" smtClean="0">
                <a:solidFill>
                  <a:prstClr val="black"/>
                </a:solidFill>
              </a:rPr>
              <a:t>State </a:t>
            </a:r>
            <a:r>
              <a:rPr lang="en-AU" sz="2000" dirty="0">
                <a:solidFill>
                  <a:prstClr val="black"/>
                </a:solidFill>
              </a:rPr>
              <a:t>of broadband in Australia rather poor – wireless is the way </a:t>
            </a:r>
            <a:r>
              <a:rPr lang="en-AU" sz="2000" dirty="0" smtClean="0">
                <a:solidFill>
                  <a:prstClr val="black"/>
                </a:solidFill>
              </a:rPr>
              <a:t>forward</a:t>
            </a:r>
          </a:p>
          <a:p>
            <a:pPr marL="0" lvl="0" indent="0">
              <a:buNone/>
            </a:pPr>
            <a:endParaRPr lang="en-AU" sz="1200" dirty="0" smtClean="0">
              <a:solidFill>
                <a:prstClr val="black"/>
              </a:solidFill>
            </a:endParaRPr>
          </a:p>
          <a:p>
            <a:pPr marL="0" lvl="0" indent="0">
              <a:buNone/>
            </a:pPr>
            <a:r>
              <a:rPr lang="en-AU" sz="1200" dirty="0" smtClean="0">
                <a:solidFill>
                  <a:prstClr val="black"/>
                </a:solidFill>
              </a:rPr>
              <a:t>PING </a:t>
            </a:r>
            <a:r>
              <a:rPr lang="en-AU" sz="1200" dirty="0">
                <a:solidFill>
                  <a:prstClr val="black"/>
                </a:solidFill>
              </a:rPr>
              <a:t>technology, </a:t>
            </a:r>
            <a:r>
              <a:rPr lang="en-AU" sz="1200" i="1" dirty="0">
                <a:solidFill>
                  <a:prstClr val="black"/>
                </a:solidFill>
              </a:rPr>
              <a:t>The Australian, </a:t>
            </a:r>
            <a:r>
              <a:rPr lang="en-AU" sz="1200" dirty="0">
                <a:solidFill>
                  <a:prstClr val="black"/>
                </a:solidFill>
              </a:rPr>
              <a:t>25/2/14</a:t>
            </a:r>
          </a:p>
          <a:p>
            <a:pPr marL="0" indent="0">
              <a:buNone/>
            </a:pPr>
            <a:endParaRPr lang="en-AU" sz="2000" dirty="0">
              <a:solidFill>
                <a:prstClr val="black"/>
              </a:solidFill>
            </a:endParaRPr>
          </a:p>
          <a:p>
            <a:pPr>
              <a:buNone/>
            </a:pPr>
            <a:endParaRPr lang="en-AU" sz="2000" dirty="0"/>
          </a:p>
        </p:txBody>
      </p:sp>
      <p:sp>
        <p:nvSpPr>
          <p:cNvPr id="6" name="Content Placeholder 5"/>
          <p:cNvSpPr>
            <a:spLocks noGrp="1"/>
          </p:cNvSpPr>
          <p:nvPr>
            <p:ph sz="half" idx="2"/>
          </p:nvPr>
        </p:nvSpPr>
        <p:spPr/>
        <p:txBody>
          <a:bodyPr>
            <a:normAutofit fontScale="92500" lnSpcReduction="10000"/>
          </a:bodyPr>
          <a:lstStyle/>
          <a:p>
            <a:pPr marL="0" indent="0">
              <a:buNone/>
            </a:pPr>
            <a:endParaRPr lang="en-AU" sz="2000" dirty="0"/>
          </a:p>
          <a:p>
            <a:endParaRPr lang="en-AU" sz="2000" dirty="0" smtClean="0"/>
          </a:p>
          <a:p>
            <a:pPr>
              <a:buNone/>
            </a:pPr>
            <a:endParaRPr lang="en-AU" sz="2000" dirty="0"/>
          </a:p>
          <a:p>
            <a:endParaRPr lang="en-AU" sz="2000" dirty="0" smtClean="0"/>
          </a:p>
        </p:txBody>
      </p:sp>
      <p:pic>
        <p:nvPicPr>
          <p:cNvPr id="7" name="Picture 6" descr="phablet.jpg"/>
          <p:cNvPicPr>
            <a:picLocks noChangeAspect="1"/>
          </p:cNvPicPr>
          <p:nvPr/>
        </p:nvPicPr>
        <p:blipFill>
          <a:blip r:embed="rId2" cstate="print"/>
          <a:stretch>
            <a:fillRect/>
          </a:stretch>
        </p:blipFill>
        <p:spPr>
          <a:xfrm>
            <a:off x="5508104" y="1700808"/>
            <a:ext cx="2324100" cy="1466850"/>
          </a:xfrm>
          <a:prstGeom prst="rect">
            <a:avLst/>
          </a:prstGeom>
        </p:spPr>
      </p:pic>
      <p:pic>
        <p:nvPicPr>
          <p:cNvPr id="8" name="Picture 7" descr="phab2.jpg"/>
          <p:cNvPicPr>
            <a:picLocks noChangeAspect="1"/>
          </p:cNvPicPr>
          <p:nvPr/>
        </p:nvPicPr>
        <p:blipFill>
          <a:blip r:embed="rId3" cstate="print"/>
          <a:stretch>
            <a:fillRect/>
          </a:stretch>
        </p:blipFill>
        <p:spPr>
          <a:xfrm>
            <a:off x="5580112" y="3933056"/>
            <a:ext cx="2324100" cy="1512168"/>
          </a:xfrm>
          <a:prstGeom prst="rect">
            <a:avLst/>
          </a:prstGeom>
        </p:spPr>
      </p:pic>
    </p:spTree>
    <p:extLst>
      <p:ext uri="{BB962C8B-B14F-4D97-AF65-F5344CB8AC3E}">
        <p14:creationId xmlns="" xmlns:p14="http://schemas.microsoft.com/office/powerpoint/2010/main" val="42171850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4000" dirty="0" smtClean="0"/>
              <a:t>Seamless learning</a:t>
            </a:r>
            <a:endParaRPr lang="en-AU" sz="4000" dirty="0"/>
          </a:p>
        </p:txBody>
      </p:sp>
      <p:sp>
        <p:nvSpPr>
          <p:cNvPr id="3" name="Content Placeholder 2"/>
          <p:cNvSpPr>
            <a:spLocks noGrp="1"/>
          </p:cNvSpPr>
          <p:nvPr>
            <p:ph sz="half" idx="1"/>
          </p:nvPr>
        </p:nvSpPr>
        <p:spPr/>
        <p:txBody>
          <a:bodyPr>
            <a:normAutofit fontScale="92500" lnSpcReduction="10000"/>
          </a:bodyPr>
          <a:lstStyle/>
          <a:p>
            <a:r>
              <a:rPr lang="en-AU" sz="2000" dirty="0" smtClean="0"/>
              <a:t>Smooth integration of formal and informal study that happens across different places</a:t>
            </a:r>
          </a:p>
          <a:p>
            <a:r>
              <a:rPr lang="en-AU" sz="2000" dirty="0" smtClean="0"/>
              <a:t>Linked to widespread use of mobile devices</a:t>
            </a:r>
          </a:p>
          <a:p>
            <a:r>
              <a:rPr lang="en-AU" sz="2000" dirty="0" smtClean="0"/>
              <a:t>Learning wherever, whenever, whatever</a:t>
            </a:r>
          </a:p>
          <a:p>
            <a:r>
              <a:rPr lang="en-AU" sz="2000" dirty="0" smtClean="0"/>
              <a:t>Seamless learning de-emphasises the borders between  learning points – as students move through different spaces they continue to build on their learning experiences - Mike </a:t>
            </a:r>
            <a:r>
              <a:rPr lang="en-AU" sz="2000" dirty="0" err="1" smtClean="0"/>
              <a:t>Keppell</a:t>
            </a:r>
            <a:r>
              <a:rPr lang="en-AU" sz="2000" dirty="0" smtClean="0"/>
              <a:t> (USC Qld)</a:t>
            </a:r>
          </a:p>
          <a:p>
            <a:pPr>
              <a:buNone/>
            </a:pPr>
            <a:endParaRPr lang="en-AU" sz="1200" dirty="0" smtClean="0"/>
          </a:p>
          <a:p>
            <a:pPr>
              <a:buNone/>
            </a:pPr>
            <a:r>
              <a:rPr lang="en-AU" sz="1200" dirty="0" smtClean="0"/>
              <a:t>Molloy, Fran 2014, “Smooth moves”, </a:t>
            </a:r>
            <a:r>
              <a:rPr lang="en-AU" sz="1200" i="1" dirty="0" smtClean="0"/>
              <a:t>Education Review, </a:t>
            </a:r>
            <a:r>
              <a:rPr lang="en-AU" sz="1200" dirty="0" smtClean="0"/>
              <a:t>February, p.39.</a:t>
            </a:r>
          </a:p>
          <a:p>
            <a:pPr>
              <a:buNone/>
            </a:pPr>
            <a:endParaRPr lang="en-AU" sz="2000" dirty="0"/>
          </a:p>
        </p:txBody>
      </p:sp>
      <p:pic>
        <p:nvPicPr>
          <p:cNvPr id="5" name="Content Placeholder 4" descr="ipads.jpg"/>
          <p:cNvPicPr>
            <a:picLocks noGrp="1" noChangeAspect="1"/>
          </p:cNvPicPr>
          <p:nvPr>
            <p:ph sz="half" idx="2"/>
          </p:nvPr>
        </p:nvPicPr>
        <p:blipFill>
          <a:blip r:embed="rId2" cstate="print"/>
          <a:stretch>
            <a:fillRect/>
          </a:stretch>
        </p:blipFill>
        <p:spPr>
          <a:xfrm>
            <a:off x="5652120" y="1844824"/>
            <a:ext cx="2209800" cy="1584176"/>
          </a:xfrm>
        </p:spPr>
      </p:pic>
      <p:pic>
        <p:nvPicPr>
          <p:cNvPr id="6" name="Picture 5" descr="ipads2.jpg"/>
          <p:cNvPicPr>
            <a:picLocks noChangeAspect="1"/>
          </p:cNvPicPr>
          <p:nvPr/>
        </p:nvPicPr>
        <p:blipFill>
          <a:blip r:embed="rId3" cstate="print"/>
          <a:stretch>
            <a:fillRect/>
          </a:stretch>
        </p:blipFill>
        <p:spPr>
          <a:xfrm>
            <a:off x="5292080" y="3861048"/>
            <a:ext cx="2857500" cy="21336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43192" cy="1143000"/>
          </a:xfrm>
        </p:spPr>
        <p:txBody>
          <a:bodyPr>
            <a:normAutofit/>
          </a:bodyPr>
          <a:lstStyle/>
          <a:p>
            <a:r>
              <a:rPr lang="en-AU" sz="3600" dirty="0" smtClean="0"/>
              <a:t>Google’s 80/20 principle for students</a:t>
            </a:r>
            <a:endParaRPr lang="en-AU" sz="3600" dirty="0"/>
          </a:p>
        </p:txBody>
      </p:sp>
      <p:sp>
        <p:nvSpPr>
          <p:cNvPr id="4" name="Content Placeholder 3"/>
          <p:cNvSpPr>
            <a:spLocks noGrp="1"/>
          </p:cNvSpPr>
          <p:nvPr>
            <p:ph sz="half" idx="1"/>
          </p:nvPr>
        </p:nvSpPr>
        <p:spPr>
          <a:xfrm>
            <a:off x="457200" y="1600201"/>
            <a:ext cx="4038600" cy="3989040"/>
          </a:xfrm>
        </p:spPr>
        <p:txBody>
          <a:bodyPr>
            <a:normAutofit/>
          </a:bodyPr>
          <a:lstStyle/>
          <a:p>
            <a:r>
              <a:rPr lang="en-AU" sz="2000" dirty="0" smtClean="0"/>
              <a:t>For 20% of their week students work on projects that interest them</a:t>
            </a:r>
          </a:p>
          <a:p>
            <a:r>
              <a:rPr lang="en-AU" sz="2000" dirty="0" err="1" smtClean="0"/>
              <a:t>A.k.a</a:t>
            </a:r>
            <a:r>
              <a:rPr lang="en-AU" sz="2000" dirty="0" smtClean="0"/>
              <a:t> as 20% time or Genius Hour</a:t>
            </a:r>
          </a:p>
          <a:p>
            <a:r>
              <a:rPr lang="en-AU" sz="2000" dirty="0" smtClean="0"/>
              <a:t>Time for students to explore their passions &amp; things that intrigue them – they are in charge of their learning</a:t>
            </a:r>
          </a:p>
          <a:p>
            <a:r>
              <a:rPr lang="en-AU" sz="2000" dirty="0" smtClean="0"/>
              <a:t>Encourages engagement, self-motivation, freedom, ownership, entrepreneurial skills,  creativity and collaboration</a:t>
            </a:r>
            <a:endParaRPr lang="en-AU" sz="2000" dirty="0"/>
          </a:p>
        </p:txBody>
      </p:sp>
      <p:sp>
        <p:nvSpPr>
          <p:cNvPr id="5" name="Content Placeholder 4"/>
          <p:cNvSpPr>
            <a:spLocks noGrp="1"/>
          </p:cNvSpPr>
          <p:nvPr>
            <p:ph sz="half" idx="2"/>
          </p:nvPr>
        </p:nvSpPr>
        <p:spPr/>
        <p:txBody>
          <a:bodyPr>
            <a:normAutofit/>
          </a:bodyPr>
          <a:lstStyle/>
          <a:p>
            <a:r>
              <a:rPr lang="en-AU" sz="2000" dirty="0" smtClean="0"/>
              <a:t>Arlington HS, New York – Julie </a:t>
            </a:r>
            <a:r>
              <a:rPr lang="en-AU" sz="2000" dirty="0" err="1" smtClean="0"/>
              <a:t>Jee</a:t>
            </a:r>
            <a:r>
              <a:rPr lang="en-AU" sz="2000" dirty="0" smtClean="0"/>
              <a:t>, English teacher</a:t>
            </a:r>
          </a:p>
          <a:p>
            <a:r>
              <a:rPr lang="en-AU" sz="2000" dirty="0" smtClean="0"/>
              <a:t>Students chose a book, created an essential question generated from the reading &amp; started a project that inspired them.</a:t>
            </a:r>
          </a:p>
          <a:p>
            <a:r>
              <a:rPr lang="en-AU" sz="2000" dirty="0" smtClean="0"/>
              <a:t>2 student musicians: “Is it a moral obligation for an individual to help others in society?” They put together a benefit concert for suicide awareness.</a:t>
            </a:r>
          </a:p>
          <a:p>
            <a:pPr>
              <a:buNone/>
            </a:pPr>
            <a:endParaRPr lang="en-AU" sz="1200" dirty="0" smtClean="0">
              <a:hlinkClick r:id="rId2"/>
            </a:endParaRPr>
          </a:p>
          <a:p>
            <a:pPr>
              <a:buNone/>
            </a:pPr>
            <a:r>
              <a:rPr lang="en-AU" sz="1200" dirty="0" smtClean="0">
                <a:hlinkClick r:id="rId2"/>
              </a:rPr>
              <a:t>http://www.centerdigitaled.com/news/Googles-8020-Principle-Students.html</a:t>
            </a:r>
            <a:endParaRPr lang="en-AU" sz="1200" dirty="0" smtClean="0"/>
          </a:p>
          <a:p>
            <a:pPr>
              <a:buNone/>
            </a:pPr>
            <a:endParaRPr lang="en-AU" sz="2000" dirty="0"/>
          </a:p>
        </p:txBody>
      </p:sp>
      <p:pic>
        <p:nvPicPr>
          <p:cNvPr id="6" name="Picture 5" descr="genius.jpg"/>
          <p:cNvPicPr>
            <a:picLocks noChangeAspect="1"/>
          </p:cNvPicPr>
          <p:nvPr/>
        </p:nvPicPr>
        <p:blipFill>
          <a:blip r:embed="rId3" cstate="print"/>
          <a:stretch>
            <a:fillRect/>
          </a:stretch>
        </p:blipFill>
        <p:spPr>
          <a:xfrm>
            <a:off x="3131840" y="5373216"/>
            <a:ext cx="1276350" cy="1343025"/>
          </a:xfrm>
          <a:prstGeom prst="rect">
            <a:avLst/>
          </a:prstGeom>
        </p:spPr>
      </p:pic>
      <p:pic>
        <p:nvPicPr>
          <p:cNvPr id="7" name="Picture 6" descr="genius2.jpg"/>
          <p:cNvPicPr>
            <a:picLocks noChangeAspect="1"/>
          </p:cNvPicPr>
          <p:nvPr/>
        </p:nvPicPr>
        <p:blipFill>
          <a:blip r:embed="rId4" cstate="print"/>
          <a:stretch>
            <a:fillRect/>
          </a:stretch>
        </p:blipFill>
        <p:spPr>
          <a:xfrm>
            <a:off x="7812360" y="188640"/>
            <a:ext cx="1066800" cy="14478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Code.org and the Hour of Code</a:t>
            </a:r>
            <a:endParaRPr lang="en-AU" dirty="0"/>
          </a:p>
        </p:txBody>
      </p:sp>
      <p:sp>
        <p:nvSpPr>
          <p:cNvPr id="5" name="Content Placeholder 4"/>
          <p:cNvSpPr>
            <a:spLocks noGrp="1"/>
          </p:cNvSpPr>
          <p:nvPr>
            <p:ph sz="half" idx="1"/>
          </p:nvPr>
        </p:nvSpPr>
        <p:spPr/>
        <p:txBody>
          <a:bodyPr>
            <a:normAutofit fontScale="32500" lnSpcReduction="20000"/>
          </a:bodyPr>
          <a:lstStyle/>
          <a:p>
            <a:r>
              <a:rPr lang="en-AU" sz="5500" dirty="0" smtClean="0"/>
              <a:t>Launched  by </a:t>
            </a:r>
            <a:r>
              <a:rPr lang="en-AU" sz="5500" dirty="0" err="1" smtClean="0"/>
              <a:t>nonprofit</a:t>
            </a:r>
            <a:r>
              <a:rPr lang="en-AU" sz="5500" dirty="0" smtClean="0"/>
              <a:t> Code.org who aim to bring computer science education to all students</a:t>
            </a:r>
          </a:p>
          <a:p>
            <a:r>
              <a:rPr lang="en-AU" sz="5500" dirty="0" smtClean="0"/>
              <a:t>4.9 million students in 168 countries participated 9-15 Dec 2013</a:t>
            </a:r>
          </a:p>
          <a:p>
            <a:pPr>
              <a:buNone/>
            </a:pPr>
            <a:r>
              <a:rPr lang="en-AU" sz="3700" dirty="0" smtClean="0">
                <a:hlinkClick r:id="rId2"/>
              </a:rPr>
              <a:t>http://www.centerdigitaled.com/news/Hour-of-Code-Takes-off-in-Schools.html</a:t>
            </a:r>
            <a:endParaRPr lang="en-AU" sz="3700" dirty="0" smtClean="0"/>
          </a:p>
          <a:p>
            <a:pPr>
              <a:buNone/>
            </a:pPr>
            <a:endParaRPr lang="en-AU" sz="3800" dirty="0" smtClean="0"/>
          </a:p>
          <a:p>
            <a:r>
              <a:rPr lang="en-AU" sz="5500" dirty="0" smtClean="0"/>
              <a:t>Teacher coding &amp; professional resources:</a:t>
            </a:r>
          </a:p>
          <a:p>
            <a:pPr>
              <a:buNone/>
            </a:pPr>
            <a:r>
              <a:rPr lang="en-AU" sz="3800" dirty="0" smtClean="0"/>
              <a:t> </a:t>
            </a:r>
            <a:r>
              <a:rPr lang="en-AU" sz="3700" dirty="0" smtClean="0">
                <a:hlinkClick r:id="rId3"/>
              </a:rPr>
              <a:t>http://code.org/learn</a:t>
            </a:r>
            <a:endParaRPr lang="en-AU" sz="3700" dirty="0" smtClean="0"/>
          </a:p>
          <a:p>
            <a:pPr>
              <a:buNone/>
            </a:pPr>
            <a:r>
              <a:rPr lang="en-AU" sz="3700" dirty="0" smtClean="0">
                <a:hlinkClick r:id="rId4"/>
              </a:rPr>
              <a:t>http://code.org/educate</a:t>
            </a:r>
            <a:endParaRPr lang="en-AU" sz="3700" dirty="0" smtClean="0"/>
          </a:p>
          <a:p>
            <a:endParaRPr lang="en-AU" sz="4500" dirty="0" smtClean="0"/>
          </a:p>
          <a:p>
            <a:r>
              <a:rPr lang="en-AU" sz="4500" dirty="0" smtClean="0"/>
              <a:t>Chicago public schools establishing computer science as core subject in high schools, in partnership with Code.org,. who will provide free curriculum and PD for teachers</a:t>
            </a:r>
          </a:p>
          <a:p>
            <a:pPr>
              <a:buNone/>
            </a:pPr>
            <a:r>
              <a:rPr lang="en-AU" sz="3700" dirty="0" smtClean="0">
                <a:hlinkClick r:id="rId5"/>
              </a:rPr>
              <a:t>http://www.centerdigitaled.com/news/Chicago-Public-Schools-to-Establish-Computer-Science-as-Core-Subject-.html?utm_source=related&amp;utm_medium=direct&amp;utm_campaign=Chicago-Public-Schools-to-Establish-Computer-Science-as-Core-Subject-</a:t>
            </a:r>
            <a:endParaRPr lang="en-AU" sz="3700" dirty="0" smtClean="0"/>
          </a:p>
          <a:p>
            <a:pPr>
              <a:buNone/>
            </a:pPr>
            <a:endParaRPr lang="en-AU" sz="2000" dirty="0" smtClean="0"/>
          </a:p>
          <a:p>
            <a:endParaRPr lang="en-AU" sz="2000" dirty="0" smtClean="0"/>
          </a:p>
          <a:p>
            <a:endParaRPr lang="en-AU" sz="2000" dirty="0" smtClean="0"/>
          </a:p>
          <a:p>
            <a:endParaRPr lang="en-AU" sz="2000" dirty="0" smtClean="0"/>
          </a:p>
          <a:p>
            <a:endParaRPr lang="en-AU" dirty="0" smtClean="0"/>
          </a:p>
          <a:p>
            <a:endParaRPr lang="en-AU" dirty="0" smtClean="0"/>
          </a:p>
          <a:p>
            <a:endParaRPr lang="en-AU" dirty="0" smtClean="0"/>
          </a:p>
          <a:p>
            <a:endParaRPr lang="en-AU" dirty="0" smtClean="0"/>
          </a:p>
          <a:p>
            <a:endParaRPr lang="en-AU" dirty="0" smtClean="0"/>
          </a:p>
          <a:p>
            <a:endParaRPr lang="en-AU" dirty="0" smtClean="0"/>
          </a:p>
          <a:p>
            <a:endParaRPr lang="en-AU" dirty="0" smtClean="0"/>
          </a:p>
          <a:p>
            <a:pPr>
              <a:buNone/>
            </a:pPr>
            <a:endParaRPr lang="en-AU" dirty="0"/>
          </a:p>
        </p:txBody>
      </p:sp>
      <p:pic>
        <p:nvPicPr>
          <p:cNvPr id="7" name="Content Placeholder 6" descr="hour code2.jpg"/>
          <p:cNvPicPr>
            <a:picLocks noGrp="1" noChangeAspect="1"/>
          </p:cNvPicPr>
          <p:nvPr>
            <p:ph sz="half" idx="2"/>
          </p:nvPr>
        </p:nvPicPr>
        <p:blipFill>
          <a:blip r:embed="rId6" cstate="print"/>
          <a:stretch>
            <a:fillRect/>
          </a:stretch>
        </p:blipFill>
        <p:spPr>
          <a:xfrm>
            <a:off x="5724128" y="1700808"/>
            <a:ext cx="2232248" cy="1944216"/>
          </a:xfrm>
        </p:spPr>
      </p:pic>
      <p:pic>
        <p:nvPicPr>
          <p:cNvPr id="8" name="Picture 7" descr="hour code.jpg"/>
          <p:cNvPicPr>
            <a:picLocks noChangeAspect="1"/>
          </p:cNvPicPr>
          <p:nvPr/>
        </p:nvPicPr>
        <p:blipFill>
          <a:blip r:embed="rId7" cstate="print"/>
          <a:stretch>
            <a:fillRect/>
          </a:stretch>
        </p:blipFill>
        <p:spPr>
          <a:xfrm>
            <a:off x="5580112" y="4221088"/>
            <a:ext cx="2571750" cy="147637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Good films</a:t>
            </a:r>
            <a:endParaRPr lang="en-AU" dirty="0"/>
          </a:p>
        </p:txBody>
      </p:sp>
      <p:sp>
        <p:nvSpPr>
          <p:cNvPr id="3" name="Content Placeholder 2"/>
          <p:cNvSpPr>
            <a:spLocks noGrp="1"/>
          </p:cNvSpPr>
          <p:nvPr>
            <p:ph sz="half" idx="1"/>
          </p:nvPr>
        </p:nvSpPr>
        <p:spPr/>
        <p:txBody>
          <a:bodyPr>
            <a:normAutofit fontScale="77500" lnSpcReduction="20000"/>
          </a:bodyPr>
          <a:lstStyle/>
          <a:p>
            <a:r>
              <a:rPr lang="en-AU" sz="2100" dirty="0" smtClean="0"/>
              <a:t>Academy Award Best picture:</a:t>
            </a:r>
          </a:p>
          <a:p>
            <a:pPr>
              <a:buNone/>
            </a:pPr>
            <a:r>
              <a:rPr lang="en-AU" sz="2100" dirty="0" smtClean="0"/>
              <a:t>       </a:t>
            </a:r>
            <a:r>
              <a:rPr lang="en-AU" sz="2100" b="1" dirty="0" smtClean="0"/>
              <a:t>12 years a slave</a:t>
            </a:r>
          </a:p>
          <a:p>
            <a:pPr>
              <a:buNone/>
            </a:pPr>
            <a:endParaRPr lang="en-AU" sz="2100" dirty="0" smtClean="0"/>
          </a:p>
          <a:p>
            <a:pPr>
              <a:buNone/>
            </a:pPr>
            <a:r>
              <a:rPr lang="en-AU" sz="2100" dirty="0" smtClean="0"/>
              <a:t>Nominated:</a:t>
            </a:r>
          </a:p>
          <a:p>
            <a:r>
              <a:rPr lang="en-AU" sz="2100" b="1" dirty="0" smtClean="0"/>
              <a:t>Her</a:t>
            </a:r>
          </a:p>
          <a:p>
            <a:r>
              <a:rPr lang="en-AU" sz="2100" b="1" dirty="0" smtClean="0"/>
              <a:t>Gravity</a:t>
            </a:r>
          </a:p>
          <a:p>
            <a:r>
              <a:rPr lang="en-AU" sz="2100" b="1" dirty="0" smtClean="0"/>
              <a:t>Captain Phillips</a:t>
            </a:r>
          </a:p>
          <a:p>
            <a:pPr>
              <a:buNone/>
            </a:pPr>
            <a:endParaRPr lang="en-AU" sz="1300" dirty="0" smtClean="0">
              <a:hlinkClick r:id="rId2"/>
            </a:endParaRPr>
          </a:p>
          <a:p>
            <a:pPr>
              <a:buNone/>
            </a:pPr>
            <a:r>
              <a:rPr lang="en-AU" sz="1300" dirty="0" smtClean="0">
                <a:hlinkClick r:id="rId2"/>
              </a:rPr>
              <a:t>http://oscar.go.com/nominees</a:t>
            </a:r>
            <a:r>
              <a:rPr lang="en-AU" sz="1300" dirty="0" smtClean="0"/>
              <a:t> - and winners 3/3/14</a:t>
            </a:r>
          </a:p>
          <a:p>
            <a:pPr>
              <a:buNone/>
            </a:pPr>
            <a:endParaRPr lang="en-AU" sz="1300" dirty="0" smtClean="0"/>
          </a:p>
          <a:p>
            <a:pPr>
              <a:buNone/>
            </a:pPr>
            <a:endParaRPr lang="en-AU" sz="2100" b="1" dirty="0" smtClean="0"/>
          </a:p>
          <a:p>
            <a:pPr>
              <a:buNone/>
            </a:pPr>
            <a:r>
              <a:rPr lang="en-AU" sz="2100" dirty="0" smtClean="0"/>
              <a:t>Other upcoming films:</a:t>
            </a:r>
          </a:p>
          <a:p>
            <a:r>
              <a:rPr lang="en-AU" sz="2100" b="1" dirty="0" smtClean="0"/>
              <a:t>Divergent</a:t>
            </a:r>
          </a:p>
          <a:p>
            <a:r>
              <a:rPr lang="en-AU" sz="2100" b="1" dirty="0" smtClean="0"/>
              <a:t>The fault in our stars</a:t>
            </a:r>
          </a:p>
          <a:p>
            <a:r>
              <a:rPr lang="en-AU" sz="2100" b="1" dirty="0" smtClean="0"/>
              <a:t>The giver</a:t>
            </a:r>
          </a:p>
          <a:p>
            <a:r>
              <a:rPr lang="en-AU" sz="2100" b="1" dirty="0" smtClean="0"/>
              <a:t>X-Men: days of future past</a:t>
            </a:r>
          </a:p>
          <a:p>
            <a:r>
              <a:rPr lang="en-AU" sz="2100" b="1" dirty="0" smtClean="0"/>
              <a:t>Pompeii</a:t>
            </a:r>
          </a:p>
          <a:p>
            <a:r>
              <a:rPr lang="en-AU" sz="2100" b="1" dirty="0" smtClean="0"/>
              <a:t>Noah</a:t>
            </a:r>
          </a:p>
          <a:p>
            <a:r>
              <a:rPr lang="en-AU" sz="2100" b="1" dirty="0" smtClean="0"/>
              <a:t>Secret River </a:t>
            </a:r>
            <a:r>
              <a:rPr lang="en-AU" sz="2100" dirty="0" smtClean="0"/>
              <a:t>miniseries (ABC)</a:t>
            </a:r>
          </a:p>
          <a:p>
            <a:pPr>
              <a:buNone/>
            </a:pPr>
            <a:endParaRPr lang="en-AU" sz="2100" b="1" dirty="0" smtClean="0"/>
          </a:p>
          <a:p>
            <a:endParaRPr lang="en-AU" dirty="0" smtClean="0"/>
          </a:p>
          <a:p>
            <a:endParaRPr lang="en-AU" dirty="0" smtClean="0"/>
          </a:p>
          <a:p>
            <a:endParaRPr lang="en-AU" dirty="0" smtClean="0"/>
          </a:p>
          <a:p>
            <a:endParaRPr lang="en-AU" dirty="0" smtClean="0"/>
          </a:p>
          <a:p>
            <a:endParaRPr lang="en-AU" dirty="0" smtClean="0"/>
          </a:p>
          <a:p>
            <a:endParaRPr lang="en-AU" dirty="0" smtClean="0"/>
          </a:p>
          <a:p>
            <a:endParaRPr lang="en-AU" dirty="0" smtClean="0"/>
          </a:p>
          <a:p>
            <a:pPr>
              <a:buNone/>
            </a:pPr>
            <a:endParaRPr lang="en-AU" sz="2000" dirty="0"/>
          </a:p>
        </p:txBody>
      </p:sp>
      <p:sp>
        <p:nvSpPr>
          <p:cNvPr id="4" name="Content Placeholder 3"/>
          <p:cNvSpPr>
            <a:spLocks noGrp="1"/>
          </p:cNvSpPr>
          <p:nvPr>
            <p:ph sz="half" idx="2"/>
          </p:nvPr>
        </p:nvSpPr>
        <p:spPr/>
        <p:txBody>
          <a:bodyPr>
            <a:normAutofit fontScale="77500" lnSpcReduction="20000"/>
          </a:bodyPr>
          <a:lstStyle/>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sz="1900" dirty="0" smtClean="0">
              <a:hlinkClick r:id="rId2"/>
            </a:endParaRPr>
          </a:p>
          <a:p>
            <a:pPr>
              <a:buNone/>
            </a:pPr>
            <a:endParaRPr lang="en-AU" dirty="0"/>
          </a:p>
        </p:txBody>
      </p:sp>
      <p:pic>
        <p:nvPicPr>
          <p:cNvPr id="5" name="Picture 4" descr="slave.jpg"/>
          <p:cNvPicPr>
            <a:picLocks noChangeAspect="1"/>
          </p:cNvPicPr>
          <p:nvPr/>
        </p:nvPicPr>
        <p:blipFill>
          <a:blip r:embed="rId3" cstate="print"/>
          <a:stretch>
            <a:fillRect/>
          </a:stretch>
        </p:blipFill>
        <p:spPr>
          <a:xfrm>
            <a:off x="5436096" y="1700808"/>
            <a:ext cx="2333625" cy="1476375"/>
          </a:xfrm>
          <a:prstGeom prst="rect">
            <a:avLst/>
          </a:prstGeom>
        </p:spPr>
      </p:pic>
      <p:pic>
        <p:nvPicPr>
          <p:cNvPr id="6" name="Picture 5" descr="divergent.jpg"/>
          <p:cNvPicPr>
            <a:picLocks noChangeAspect="1"/>
          </p:cNvPicPr>
          <p:nvPr/>
        </p:nvPicPr>
        <p:blipFill>
          <a:blip r:embed="rId4" cstate="print"/>
          <a:stretch>
            <a:fillRect/>
          </a:stretch>
        </p:blipFill>
        <p:spPr>
          <a:xfrm>
            <a:off x="5508104" y="4149080"/>
            <a:ext cx="2304256" cy="141922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Good books</a:t>
            </a:r>
            <a:endParaRPr lang="en-AU" dirty="0"/>
          </a:p>
        </p:txBody>
      </p:sp>
      <p:sp>
        <p:nvSpPr>
          <p:cNvPr id="3" name="Content Placeholder 2"/>
          <p:cNvSpPr>
            <a:spLocks noGrp="1"/>
          </p:cNvSpPr>
          <p:nvPr>
            <p:ph sz="half" idx="1"/>
          </p:nvPr>
        </p:nvSpPr>
        <p:spPr>
          <a:xfrm>
            <a:off x="467544" y="1556792"/>
            <a:ext cx="4038600" cy="4525963"/>
          </a:xfrm>
        </p:spPr>
        <p:txBody>
          <a:bodyPr>
            <a:normAutofit lnSpcReduction="10000"/>
          </a:bodyPr>
          <a:lstStyle/>
          <a:p>
            <a:r>
              <a:rPr lang="en-AU" sz="2000" dirty="0" smtClean="0"/>
              <a:t>The fault in our stars – John Green</a:t>
            </a:r>
          </a:p>
          <a:p>
            <a:endParaRPr lang="en-AU" sz="2000" dirty="0" smtClean="0"/>
          </a:p>
          <a:p>
            <a:r>
              <a:rPr lang="en-AU" sz="2000" dirty="0" smtClean="0"/>
              <a:t>Code name Verity – Elizabeth </a:t>
            </a:r>
            <a:r>
              <a:rPr lang="en-AU" sz="2000" dirty="0" err="1" smtClean="0"/>
              <a:t>Wein</a:t>
            </a:r>
            <a:endParaRPr lang="en-AU" sz="2000" dirty="0" smtClean="0"/>
          </a:p>
          <a:p>
            <a:endParaRPr lang="en-AU" sz="2000" dirty="0" smtClean="0"/>
          </a:p>
          <a:p>
            <a:r>
              <a:rPr lang="en-AU" sz="2000" dirty="0" smtClean="0"/>
              <a:t>Rose under fire – Elizabeth </a:t>
            </a:r>
            <a:r>
              <a:rPr lang="en-AU" sz="2000" dirty="0" err="1" smtClean="0"/>
              <a:t>Wein</a:t>
            </a:r>
            <a:endParaRPr lang="en-AU" sz="2000" dirty="0" smtClean="0"/>
          </a:p>
          <a:p>
            <a:endParaRPr lang="en-AU" sz="2000" dirty="0" smtClean="0"/>
          </a:p>
          <a:p>
            <a:r>
              <a:rPr lang="en-AU" sz="2000" dirty="0" smtClean="0"/>
              <a:t>The bone season – Samantha Shannon (7 book series paranormal fiction)</a:t>
            </a:r>
          </a:p>
          <a:p>
            <a:endParaRPr lang="en-AU" sz="2000" dirty="0" smtClean="0"/>
          </a:p>
          <a:p>
            <a:r>
              <a:rPr lang="en-AU" sz="2000" dirty="0" smtClean="0"/>
              <a:t>Trash – Andy Mulligan</a:t>
            </a:r>
            <a:endParaRPr lang="en-AU" sz="2000" dirty="0"/>
          </a:p>
        </p:txBody>
      </p:sp>
      <p:pic>
        <p:nvPicPr>
          <p:cNvPr id="5" name="Content Placeholder 4" descr="code Verity.jpg"/>
          <p:cNvPicPr>
            <a:picLocks noGrp="1" noChangeAspect="1"/>
          </p:cNvPicPr>
          <p:nvPr>
            <p:ph sz="half" idx="2"/>
          </p:nvPr>
        </p:nvPicPr>
        <p:blipFill>
          <a:blip r:embed="rId2" cstate="print"/>
          <a:stretch>
            <a:fillRect/>
          </a:stretch>
        </p:blipFill>
        <p:spPr>
          <a:xfrm>
            <a:off x="5436096" y="1340768"/>
            <a:ext cx="1443757" cy="1988840"/>
          </a:xfrm>
        </p:spPr>
      </p:pic>
      <p:pic>
        <p:nvPicPr>
          <p:cNvPr id="6" name="Picture 5" descr="bone season.jpg"/>
          <p:cNvPicPr>
            <a:picLocks noChangeAspect="1"/>
          </p:cNvPicPr>
          <p:nvPr/>
        </p:nvPicPr>
        <p:blipFill>
          <a:blip r:embed="rId3" cstate="print"/>
          <a:stretch>
            <a:fillRect/>
          </a:stretch>
        </p:blipFill>
        <p:spPr>
          <a:xfrm>
            <a:off x="5940152" y="3573016"/>
            <a:ext cx="2152650" cy="1209675"/>
          </a:xfrm>
          <a:prstGeom prst="rect">
            <a:avLst/>
          </a:prstGeom>
        </p:spPr>
      </p:pic>
      <p:pic>
        <p:nvPicPr>
          <p:cNvPr id="7" name="Picture 6" descr="fault stars.jpg"/>
          <p:cNvPicPr>
            <a:picLocks noChangeAspect="1"/>
          </p:cNvPicPr>
          <p:nvPr/>
        </p:nvPicPr>
        <p:blipFill>
          <a:blip r:embed="rId4" cstate="print"/>
          <a:stretch>
            <a:fillRect/>
          </a:stretch>
        </p:blipFill>
        <p:spPr>
          <a:xfrm>
            <a:off x="6516216" y="5085184"/>
            <a:ext cx="2124075" cy="1296144"/>
          </a:xfrm>
          <a:prstGeom prst="rect">
            <a:avLst/>
          </a:prstGeom>
        </p:spPr>
      </p:pic>
      <p:pic>
        <p:nvPicPr>
          <p:cNvPr id="8" name="Picture 7" descr="trash.jpg"/>
          <p:cNvPicPr>
            <a:picLocks noChangeAspect="1"/>
          </p:cNvPicPr>
          <p:nvPr/>
        </p:nvPicPr>
        <p:blipFill>
          <a:blip r:embed="rId5" cstate="print"/>
          <a:stretch>
            <a:fillRect/>
          </a:stretch>
        </p:blipFill>
        <p:spPr>
          <a:xfrm>
            <a:off x="5364088" y="5085184"/>
            <a:ext cx="895350" cy="1318642"/>
          </a:xfrm>
          <a:prstGeom prst="rect">
            <a:avLst/>
          </a:prstGeom>
        </p:spPr>
      </p:pic>
      <p:pic>
        <p:nvPicPr>
          <p:cNvPr id="9" name="Picture 8" descr="rose.jpg"/>
          <p:cNvPicPr>
            <a:picLocks noChangeAspect="1"/>
          </p:cNvPicPr>
          <p:nvPr/>
        </p:nvPicPr>
        <p:blipFill>
          <a:blip r:embed="rId6" cstate="print"/>
          <a:stretch>
            <a:fillRect/>
          </a:stretch>
        </p:blipFill>
        <p:spPr>
          <a:xfrm>
            <a:off x="7164288" y="1340768"/>
            <a:ext cx="1440160" cy="201622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visual web</a:t>
            </a:r>
            <a:endParaRPr lang="en-AU" dirty="0"/>
          </a:p>
        </p:txBody>
      </p:sp>
      <p:sp>
        <p:nvSpPr>
          <p:cNvPr id="3" name="Content Placeholder 2"/>
          <p:cNvSpPr>
            <a:spLocks noGrp="1"/>
          </p:cNvSpPr>
          <p:nvPr>
            <p:ph sz="half" idx="1"/>
          </p:nvPr>
        </p:nvSpPr>
        <p:spPr/>
        <p:txBody>
          <a:bodyPr>
            <a:normAutofit lnSpcReduction="10000"/>
          </a:bodyPr>
          <a:lstStyle/>
          <a:p>
            <a:r>
              <a:rPr lang="en-AU" sz="2000" dirty="0" smtClean="0"/>
              <a:t>Visual data now dominates the once text-based web – </a:t>
            </a:r>
            <a:r>
              <a:rPr lang="en-AU" sz="2000" dirty="0" err="1" smtClean="0"/>
              <a:t>selfies</a:t>
            </a:r>
            <a:r>
              <a:rPr lang="en-AU" sz="2000" dirty="0" smtClean="0"/>
              <a:t>, pins, memes, video &amp; other picture formats</a:t>
            </a:r>
          </a:p>
          <a:p>
            <a:r>
              <a:rPr lang="en-AU" sz="2000" dirty="0" err="1" smtClean="0"/>
              <a:t>Pinterest</a:t>
            </a:r>
            <a:r>
              <a:rPr lang="en-AU" sz="2000" dirty="0" smtClean="0"/>
              <a:t>, </a:t>
            </a:r>
            <a:r>
              <a:rPr lang="en-AU" sz="2000" dirty="0" err="1" smtClean="0"/>
              <a:t>Tumblr</a:t>
            </a:r>
            <a:r>
              <a:rPr lang="en-AU" sz="2000" dirty="0" smtClean="0"/>
              <a:t> &amp; </a:t>
            </a:r>
            <a:r>
              <a:rPr lang="en-AU" sz="2000" dirty="0" err="1" smtClean="0"/>
              <a:t>Instagram</a:t>
            </a:r>
            <a:r>
              <a:rPr lang="en-AU" sz="2000" dirty="0" smtClean="0"/>
              <a:t> = the youngest, hippest audience coveted by marketers</a:t>
            </a:r>
          </a:p>
          <a:p>
            <a:r>
              <a:rPr lang="en-AU" sz="2000" dirty="0" smtClean="0"/>
              <a:t>The visual web is billion dollar trend but apps and image-centred networks will need to keep improving</a:t>
            </a:r>
          </a:p>
          <a:p>
            <a:r>
              <a:rPr lang="en-AU" sz="2000" dirty="0" smtClean="0"/>
              <a:t>True visual search is very difficult – how is an image represented &amp; how can it be searched &amp; located?</a:t>
            </a:r>
            <a:endParaRPr lang="en-AU" sz="2000" dirty="0"/>
          </a:p>
        </p:txBody>
      </p:sp>
      <p:pic>
        <p:nvPicPr>
          <p:cNvPr id="5" name="Content Placeholder 4" descr="cats.jpg"/>
          <p:cNvPicPr>
            <a:picLocks noGrp="1" noChangeAspect="1"/>
          </p:cNvPicPr>
          <p:nvPr>
            <p:ph sz="half" idx="2"/>
          </p:nvPr>
        </p:nvPicPr>
        <p:blipFill>
          <a:blip r:embed="rId2" cstate="print"/>
          <a:stretch>
            <a:fillRect/>
          </a:stretch>
        </p:blipFill>
        <p:spPr>
          <a:xfrm>
            <a:off x="5580112" y="1556792"/>
            <a:ext cx="1944216" cy="1892449"/>
          </a:xfrm>
        </p:spPr>
      </p:pic>
      <p:pic>
        <p:nvPicPr>
          <p:cNvPr id="6" name="Picture 5" descr="insta.jpg"/>
          <p:cNvPicPr>
            <a:picLocks noChangeAspect="1"/>
          </p:cNvPicPr>
          <p:nvPr/>
        </p:nvPicPr>
        <p:blipFill>
          <a:blip r:embed="rId3" cstate="print"/>
          <a:stretch>
            <a:fillRect/>
          </a:stretch>
        </p:blipFill>
        <p:spPr>
          <a:xfrm>
            <a:off x="5508104" y="4005064"/>
            <a:ext cx="2190750" cy="1635249"/>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Big data</a:t>
            </a:r>
            <a:endParaRPr lang="en-AU" dirty="0"/>
          </a:p>
        </p:txBody>
      </p:sp>
      <p:sp>
        <p:nvSpPr>
          <p:cNvPr id="6" name="Content Placeholder 5"/>
          <p:cNvSpPr>
            <a:spLocks noGrp="1"/>
          </p:cNvSpPr>
          <p:nvPr>
            <p:ph sz="half" idx="1"/>
          </p:nvPr>
        </p:nvSpPr>
        <p:spPr/>
        <p:txBody>
          <a:bodyPr>
            <a:normAutofit/>
          </a:bodyPr>
          <a:lstStyle/>
          <a:p>
            <a:r>
              <a:rPr lang="en-AU" sz="2000" dirty="0" smtClean="0"/>
              <a:t>A collection of data sets so large and complex that it is difficult to process using traditional applications</a:t>
            </a:r>
          </a:p>
          <a:p>
            <a:r>
              <a:rPr lang="en-AU" sz="2000" dirty="0" smtClean="0"/>
              <a:t>Big data exists in many fields - meteorology, physics, biology, environment, business…</a:t>
            </a:r>
          </a:p>
          <a:p>
            <a:r>
              <a:rPr lang="en-AU" sz="2000" dirty="0" smtClean="0"/>
              <a:t>Data sets grow with the use of remote sensing, software logs, cameras, microphones </a:t>
            </a:r>
            <a:r>
              <a:rPr lang="en-AU" sz="2000" dirty="0" err="1" smtClean="0"/>
              <a:t>etc</a:t>
            </a:r>
            <a:endParaRPr lang="en-AU" sz="2000" dirty="0" smtClean="0"/>
          </a:p>
          <a:p>
            <a:r>
              <a:rPr lang="en-AU" sz="2000" dirty="0" smtClean="0"/>
              <a:t>Examples – Large Hadron Collider, human genome, eBay, Amazon. Walmart, Facebook photos</a:t>
            </a:r>
          </a:p>
        </p:txBody>
      </p:sp>
      <p:sp>
        <p:nvSpPr>
          <p:cNvPr id="7" name="Content Placeholder 6"/>
          <p:cNvSpPr>
            <a:spLocks noGrp="1"/>
          </p:cNvSpPr>
          <p:nvPr>
            <p:ph sz="half" idx="2"/>
          </p:nvPr>
        </p:nvSpPr>
        <p:spPr/>
        <p:txBody>
          <a:bodyPr>
            <a:normAutofit/>
          </a:bodyPr>
          <a:lstStyle/>
          <a:p>
            <a:r>
              <a:rPr lang="en-AU" sz="2000" dirty="0" smtClean="0"/>
              <a:t>Big data used in chart </a:t>
            </a:r>
            <a:r>
              <a:rPr lang="en-AU" sz="2000" i="1" dirty="0" smtClean="0"/>
              <a:t>Vaccine preventable outbreaks </a:t>
            </a:r>
            <a:r>
              <a:rPr lang="en-AU" sz="2000" dirty="0" smtClean="0"/>
              <a:t>around the world 2006-2014 – a compelling argument against anti-vaccination movement. </a:t>
            </a:r>
          </a:p>
          <a:p>
            <a:endParaRPr lang="en-AU" sz="2000" i="1" dirty="0" smtClean="0"/>
          </a:p>
          <a:p>
            <a:pPr>
              <a:buNone/>
            </a:pPr>
            <a:endParaRPr lang="en-AU" sz="2000" i="1" dirty="0" smtClean="0"/>
          </a:p>
          <a:p>
            <a:endParaRPr lang="en-AU" sz="2000" i="1" dirty="0" smtClean="0"/>
          </a:p>
          <a:p>
            <a:endParaRPr lang="en-AU" sz="2000" i="1" dirty="0" smtClean="0"/>
          </a:p>
          <a:p>
            <a:endParaRPr lang="en-AU" sz="2000" i="1" dirty="0" smtClean="0"/>
          </a:p>
          <a:p>
            <a:pPr>
              <a:buNone/>
            </a:pPr>
            <a:endParaRPr lang="en-AU" sz="1200" dirty="0" smtClean="0">
              <a:hlinkClick r:id="rId2"/>
            </a:endParaRPr>
          </a:p>
          <a:p>
            <a:pPr>
              <a:buNone/>
            </a:pPr>
            <a:endParaRPr lang="en-AU" sz="1200" dirty="0" smtClean="0">
              <a:hlinkClick r:id="rId2"/>
            </a:endParaRPr>
          </a:p>
          <a:p>
            <a:pPr>
              <a:buNone/>
            </a:pPr>
            <a:r>
              <a:rPr lang="en-AU" sz="1200" dirty="0" smtClean="0">
                <a:hlinkClick r:id="rId2"/>
              </a:rPr>
              <a:t>http://www.forbes.com/sites/danmunro/2014/01/23/big-data-crushes-anti-vaccination-movement</a:t>
            </a:r>
            <a:r>
              <a:rPr lang="en-AU" sz="1200" i="1" dirty="0" smtClean="0">
                <a:hlinkClick r:id="rId2"/>
              </a:rPr>
              <a:t>/</a:t>
            </a:r>
            <a:endParaRPr lang="en-AU" sz="1200" i="1" dirty="0" smtClean="0"/>
          </a:p>
          <a:p>
            <a:pPr>
              <a:buNone/>
            </a:pPr>
            <a:endParaRPr lang="en-AU" sz="1200" i="1" dirty="0"/>
          </a:p>
        </p:txBody>
      </p:sp>
      <p:pic>
        <p:nvPicPr>
          <p:cNvPr id="9" name="Picture 8" descr="big data 2.jpg"/>
          <p:cNvPicPr>
            <a:picLocks noChangeAspect="1"/>
          </p:cNvPicPr>
          <p:nvPr/>
        </p:nvPicPr>
        <p:blipFill>
          <a:blip r:embed="rId3" cstate="print"/>
          <a:stretch>
            <a:fillRect/>
          </a:stretch>
        </p:blipFill>
        <p:spPr>
          <a:xfrm>
            <a:off x="5436096" y="3501008"/>
            <a:ext cx="2520280" cy="1621532"/>
          </a:xfrm>
          <a:prstGeom prst="rect">
            <a:avLst/>
          </a:prstGeom>
        </p:spPr>
      </p:pic>
    </p:spTree>
    <p:extLst>
      <p:ext uri="{BB962C8B-B14F-4D97-AF65-F5344CB8AC3E}">
        <p14:creationId xmlns="" xmlns:p14="http://schemas.microsoft.com/office/powerpoint/2010/main" val="40356052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Bitcoin</a:t>
            </a:r>
            <a:endParaRPr lang="en-AU" dirty="0"/>
          </a:p>
        </p:txBody>
      </p:sp>
      <p:sp>
        <p:nvSpPr>
          <p:cNvPr id="3" name="Content Placeholder 2"/>
          <p:cNvSpPr>
            <a:spLocks noGrp="1"/>
          </p:cNvSpPr>
          <p:nvPr>
            <p:ph sz="half" idx="1"/>
          </p:nvPr>
        </p:nvSpPr>
        <p:spPr/>
        <p:txBody>
          <a:bodyPr>
            <a:normAutofit lnSpcReduction="10000"/>
          </a:bodyPr>
          <a:lstStyle/>
          <a:p>
            <a:r>
              <a:rPr lang="en-AU" sz="2000" dirty="0" smtClean="0"/>
              <a:t>Open source peer-to-peer payment system &amp; digital currency introduced by Satoshi </a:t>
            </a:r>
            <a:r>
              <a:rPr lang="en-AU" sz="2000" dirty="0" err="1" smtClean="0"/>
              <a:t>Nakamoto</a:t>
            </a:r>
            <a:r>
              <a:rPr lang="en-AU" sz="2000" dirty="0" smtClean="0"/>
              <a:t> in 2009</a:t>
            </a:r>
          </a:p>
          <a:p>
            <a:r>
              <a:rPr lang="en-AU" sz="2000" dirty="0" smtClean="0"/>
              <a:t>No central authority or banks; low fees</a:t>
            </a:r>
          </a:p>
          <a:p>
            <a:r>
              <a:rPr lang="en-AU" sz="2000" dirty="0" smtClean="0"/>
              <a:t>1 BTC = $AU627 (26/2/14)</a:t>
            </a:r>
          </a:p>
          <a:p>
            <a:r>
              <a:rPr lang="en-AU" sz="2000" dirty="0" smtClean="0"/>
              <a:t>Price of </a:t>
            </a:r>
            <a:r>
              <a:rPr lang="en-AU" sz="2000" dirty="0" err="1" smtClean="0"/>
              <a:t>bitcoin</a:t>
            </a:r>
            <a:r>
              <a:rPr lang="en-AU" sz="2000" dirty="0" smtClean="0"/>
              <a:t> has dropped since Dec 2013 and hackers regularly steal </a:t>
            </a:r>
            <a:r>
              <a:rPr lang="en-AU" sz="2000" dirty="0" err="1" smtClean="0"/>
              <a:t>bitcoins</a:t>
            </a:r>
            <a:endParaRPr lang="en-AU" sz="2000" dirty="0" smtClean="0"/>
          </a:p>
          <a:p>
            <a:r>
              <a:rPr lang="en-AU" sz="2000" dirty="0" smtClean="0"/>
              <a:t>1 Mar 2014: </a:t>
            </a:r>
            <a:r>
              <a:rPr lang="en-AU" sz="2000" dirty="0" err="1" smtClean="0"/>
              <a:t>Bitcoin</a:t>
            </a:r>
            <a:r>
              <a:rPr lang="en-AU" sz="2000" dirty="0" smtClean="0"/>
              <a:t> in crisis as its busiest exchange Mt </a:t>
            </a:r>
            <a:r>
              <a:rPr lang="en-AU" sz="2000" dirty="0" err="1" smtClean="0"/>
              <a:t>Gox</a:t>
            </a:r>
            <a:r>
              <a:rPr lang="en-AU" sz="2000" dirty="0" smtClean="0"/>
              <a:t> files for bankruptcy after $US500 million lost to hacking</a:t>
            </a:r>
          </a:p>
        </p:txBody>
      </p:sp>
      <p:sp>
        <p:nvSpPr>
          <p:cNvPr id="4" name="Content Placeholder 3"/>
          <p:cNvSpPr>
            <a:spLocks noGrp="1"/>
          </p:cNvSpPr>
          <p:nvPr>
            <p:ph sz="half" idx="2"/>
          </p:nvPr>
        </p:nvSpPr>
        <p:spPr/>
        <p:txBody>
          <a:bodyPr>
            <a:normAutofit lnSpcReduction="10000"/>
          </a:bodyPr>
          <a:lstStyle/>
          <a:p>
            <a:endParaRPr lang="en-AU" dirty="0" smtClean="0"/>
          </a:p>
          <a:p>
            <a:pPr>
              <a:buNone/>
            </a:pPr>
            <a:endParaRPr lang="en-AU" dirty="0" smtClean="0"/>
          </a:p>
          <a:p>
            <a:endParaRPr lang="en-AU" dirty="0" smtClean="0"/>
          </a:p>
          <a:p>
            <a:endParaRPr lang="en-AU" dirty="0" smtClean="0"/>
          </a:p>
          <a:p>
            <a:endParaRPr lang="en-AU" dirty="0" smtClean="0"/>
          </a:p>
          <a:p>
            <a:endParaRPr lang="en-AU" dirty="0" smtClean="0"/>
          </a:p>
          <a:p>
            <a:pPr>
              <a:buNone/>
            </a:pPr>
            <a:endParaRPr lang="en-AU" sz="1200" dirty="0" smtClean="0">
              <a:hlinkClick r:id="rId2"/>
            </a:endParaRPr>
          </a:p>
          <a:p>
            <a:pPr>
              <a:buNone/>
            </a:pPr>
            <a:endParaRPr lang="en-AU" sz="1200" dirty="0" smtClean="0">
              <a:hlinkClick r:id="rId2"/>
            </a:endParaRPr>
          </a:p>
          <a:p>
            <a:pPr>
              <a:buNone/>
            </a:pPr>
            <a:endParaRPr lang="en-AU" sz="1200" dirty="0" smtClean="0">
              <a:hlinkClick r:id="rId2"/>
            </a:endParaRPr>
          </a:p>
          <a:p>
            <a:pPr>
              <a:buNone/>
            </a:pPr>
            <a:endParaRPr lang="en-AU" sz="1200" dirty="0" smtClean="0">
              <a:hlinkClick r:id="rId2"/>
            </a:endParaRPr>
          </a:p>
          <a:p>
            <a:pPr>
              <a:buNone/>
            </a:pPr>
            <a:endParaRPr lang="en-AU" sz="1200" dirty="0" smtClean="0">
              <a:hlinkClick r:id="rId2"/>
            </a:endParaRPr>
          </a:p>
          <a:p>
            <a:pPr>
              <a:buNone/>
            </a:pPr>
            <a:r>
              <a:rPr lang="en-AU" sz="1200" dirty="0" smtClean="0"/>
              <a:t>                                 </a:t>
            </a:r>
            <a:r>
              <a:rPr lang="en-AU" sz="1200" dirty="0" smtClean="0">
                <a:hlinkClick r:id="rId2"/>
              </a:rPr>
              <a:t>https://bitcoin.org/en/</a:t>
            </a:r>
            <a:endParaRPr lang="en-AU" sz="1200" dirty="0" smtClean="0"/>
          </a:p>
          <a:p>
            <a:pPr>
              <a:buNone/>
            </a:pPr>
            <a:endParaRPr lang="en-AU" sz="1200" dirty="0"/>
          </a:p>
        </p:txBody>
      </p:sp>
      <p:pic>
        <p:nvPicPr>
          <p:cNvPr id="6" name="Picture 5" descr="bitcoin4.jpg"/>
          <p:cNvPicPr>
            <a:picLocks noChangeAspect="1"/>
          </p:cNvPicPr>
          <p:nvPr/>
        </p:nvPicPr>
        <p:blipFill>
          <a:blip r:embed="rId3" cstate="print"/>
          <a:stretch>
            <a:fillRect/>
          </a:stretch>
        </p:blipFill>
        <p:spPr>
          <a:xfrm>
            <a:off x="5796136" y="2492896"/>
            <a:ext cx="2381250" cy="1276350"/>
          </a:xfrm>
          <a:prstGeom prst="rect">
            <a:avLst/>
          </a:prstGeom>
        </p:spPr>
      </p:pic>
      <p:pic>
        <p:nvPicPr>
          <p:cNvPr id="7" name="Picture 6" descr="bitcoin.jpg"/>
          <p:cNvPicPr>
            <a:picLocks noChangeAspect="1"/>
          </p:cNvPicPr>
          <p:nvPr/>
        </p:nvPicPr>
        <p:blipFill>
          <a:blip r:embed="rId4" cstate="print"/>
          <a:stretch>
            <a:fillRect/>
          </a:stretch>
        </p:blipFill>
        <p:spPr>
          <a:xfrm>
            <a:off x="5796136" y="4221088"/>
            <a:ext cx="2447925" cy="1276350"/>
          </a:xfrm>
          <a:prstGeom prst="rect">
            <a:avLst/>
          </a:prstGeom>
        </p:spPr>
      </p:pic>
      <p:pic>
        <p:nvPicPr>
          <p:cNvPr id="8" name="Picture 7" descr="bitcoin2.jpg"/>
          <p:cNvPicPr>
            <a:picLocks noChangeAspect="1"/>
          </p:cNvPicPr>
          <p:nvPr/>
        </p:nvPicPr>
        <p:blipFill>
          <a:blip r:embed="rId5" cstate="print"/>
          <a:stretch>
            <a:fillRect/>
          </a:stretch>
        </p:blipFill>
        <p:spPr>
          <a:xfrm>
            <a:off x="6372200" y="620688"/>
            <a:ext cx="1104900" cy="14097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Happy 10</a:t>
            </a:r>
            <a:r>
              <a:rPr lang="en-AU" baseline="30000" dirty="0" smtClean="0"/>
              <a:t>th</a:t>
            </a:r>
            <a:r>
              <a:rPr lang="en-AU" dirty="0" smtClean="0"/>
              <a:t> birthday </a:t>
            </a:r>
            <a:r>
              <a:rPr lang="en-AU" dirty="0" err="1" smtClean="0"/>
              <a:t>Facebook</a:t>
            </a:r>
            <a:r>
              <a:rPr lang="en-AU" dirty="0"/>
              <a:t>!</a:t>
            </a:r>
          </a:p>
        </p:txBody>
      </p:sp>
      <p:sp>
        <p:nvSpPr>
          <p:cNvPr id="3" name="Content Placeholder 2"/>
          <p:cNvSpPr>
            <a:spLocks noGrp="1"/>
          </p:cNvSpPr>
          <p:nvPr>
            <p:ph sz="half" idx="1"/>
          </p:nvPr>
        </p:nvSpPr>
        <p:spPr>
          <a:xfrm>
            <a:off x="457200" y="1600201"/>
            <a:ext cx="4038600" cy="3917032"/>
          </a:xfrm>
        </p:spPr>
        <p:txBody>
          <a:bodyPr>
            <a:normAutofit lnSpcReduction="10000"/>
          </a:bodyPr>
          <a:lstStyle/>
          <a:p>
            <a:r>
              <a:rPr lang="en-AU" sz="2000" dirty="0" smtClean="0"/>
              <a:t>Launched 4 Feb 2004</a:t>
            </a:r>
          </a:p>
          <a:p>
            <a:r>
              <a:rPr lang="en-AU" sz="2000" dirty="0" smtClean="0"/>
              <a:t>1.23 billion active monthly users</a:t>
            </a:r>
          </a:p>
          <a:p>
            <a:r>
              <a:rPr lang="en-AU" sz="2000" dirty="0" smtClean="0"/>
              <a:t>80% reside outside North America</a:t>
            </a:r>
          </a:p>
          <a:p>
            <a:r>
              <a:rPr lang="en-AU" sz="2000" dirty="0" smtClean="0"/>
              <a:t>Biggest audience growth now  coming from ages 65</a:t>
            </a:r>
            <a:r>
              <a:rPr lang="en-AU" sz="1800" dirty="0" smtClean="0"/>
              <a:t>+ (45% use FB)</a:t>
            </a:r>
          </a:p>
          <a:p>
            <a:r>
              <a:rPr lang="en-AU" sz="2000" dirty="0" smtClean="0"/>
              <a:t>Still used by 84% of 18-29 year olds (slight drop)</a:t>
            </a:r>
          </a:p>
          <a:p>
            <a:r>
              <a:rPr lang="en-AU" sz="2000" dirty="0" smtClean="0"/>
              <a:t>Profit of $1.7 billion last quarter</a:t>
            </a:r>
          </a:p>
          <a:p>
            <a:pPr>
              <a:buNone/>
            </a:pPr>
            <a:r>
              <a:rPr lang="en-AU" sz="2000" dirty="0" smtClean="0"/>
              <a:t> (8-fold increase)</a:t>
            </a:r>
          </a:p>
          <a:p>
            <a:pPr>
              <a:buNone/>
            </a:pPr>
            <a:r>
              <a:rPr lang="en-AU" sz="1200" dirty="0" smtClean="0">
                <a:hlinkClick r:id="rId2"/>
              </a:rPr>
              <a:t>http://www.smh.com.au/digital-life/digital-life-news/facebook-is-10-and-old-already-20140131-31s4h.html</a:t>
            </a:r>
            <a:endParaRPr lang="en-AU" sz="1200" dirty="0" smtClean="0"/>
          </a:p>
          <a:p>
            <a:pPr>
              <a:buNone/>
            </a:pPr>
            <a:endParaRPr lang="en-AU" sz="2000" dirty="0" smtClean="0"/>
          </a:p>
          <a:p>
            <a:pPr>
              <a:buNone/>
            </a:pPr>
            <a:endParaRPr lang="en-AU" sz="2000" dirty="0" smtClean="0"/>
          </a:p>
        </p:txBody>
      </p:sp>
      <p:sp>
        <p:nvSpPr>
          <p:cNvPr id="4" name="Content Placeholder 3"/>
          <p:cNvSpPr>
            <a:spLocks noGrp="1"/>
          </p:cNvSpPr>
          <p:nvPr>
            <p:ph sz="half" idx="2"/>
          </p:nvPr>
        </p:nvSpPr>
        <p:spPr/>
        <p:txBody>
          <a:bodyPr>
            <a:normAutofit lnSpcReduction="10000"/>
          </a:bodyPr>
          <a:lstStyle/>
          <a:p>
            <a:r>
              <a:rPr lang="en-AU" sz="2000" dirty="0" smtClean="0"/>
              <a:t>Princeton Uni prediction – 80% of users will desert </a:t>
            </a:r>
            <a:r>
              <a:rPr lang="en-AU" sz="2000" dirty="0" smtClean="0"/>
              <a:t>FB </a:t>
            </a:r>
            <a:r>
              <a:rPr lang="en-AU" sz="2000" dirty="0" smtClean="0"/>
              <a:t>by 2017!</a:t>
            </a:r>
          </a:p>
          <a:p>
            <a:r>
              <a:rPr lang="en-AU" sz="2000" dirty="0" smtClean="0"/>
              <a:t>Apps becoming more important to young people </a:t>
            </a:r>
            <a:r>
              <a:rPr lang="en-AU" sz="2000" dirty="0" err="1" smtClean="0"/>
              <a:t>eg</a:t>
            </a:r>
            <a:r>
              <a:rPr lang="en-AU" sz="2000" dirty="0" smtClean="0"/>
              <a:t>. Twitter, </a:t>
            </a:r>
            <a:r>
              <a:rPr lang="en-AU" sz="2000" dirty="0" err="1" smtClean="0"/>
              <a:t>Snapchat</a:t>
            </a:r>
            <a:r>
              <a:rPr lang="en-AU" sz="2000" dirty="0" smtClean="0"/>
              <a:t>, </a:t>
            </a:r>
            <a:r>
              <a:rPr lang="en-AU" sz="2000" dirty="0" err="1" smtClean="0"/>
              <a:t>Instagram</a:t>
            </a:r>
            <a:r>
              <a:rPr lang="en-AU" sz="2000" dirty="0" smtClean="0"/>
              <a:t>, </a:t>
            </a:r>
            <a:r>
              <a:rPr lang="en-AU" sz="2000" dirty="0" err="1" smtClean="0"/>
              <a:t>WhatsApp</a:t>
            </a:r>
            <a:endParaRPr lang="en-AU" sz="2000" dirty="0" smtClean="0"/>
          </a:p>
          <a:p>
            <a:r>
              <a:rPr lang="en-AU" sz="2000" dirty="0" smtClean="0"/>
              <a:t>A full-service social network  isn’t really needed any more</a:t>
            </a:r>
          </a:p>
          <a:p>
            <a:r>
              <a:rPr lang="en-AU" sz="2000" dirty="0" smtClean="0"/>
              <a:t>FB is trying hard to pervade everything – you need a FB account to use many services (</a:t>
            </a:r>
            <a:r>
              <a:rPr lang="en-AU" sz="2000" dirty="0" err="1" smtClean="0"/>
              <a:t>eg</a:t>
            </a:r>
            <a:r>
              <a:rPr lang="en-AU" sz="2000" dirty="0" smtClean="0"/>
              <a:t>. PS4).</a:t>
            </a:r>
          </a:p>
          <a:p>
            <a:r>
              <a:rPr lang="en-AU" sz="2000" dirty="0" smtClean="0"/>
              <a:t>FB purchased </a:t>
            </a:r>
            <a:r>
              <a:rPr lang="en-AU" sz="2000" dirty="0" err="1" smtClean="0"/>
              <a:t>WhatsApp</a:t>
            </a:r>
            <a:r>
              <a:rPr lang="en-AU" sz="2000" dirty="0" smtClean="0"/>
              <a:t> for $19 billion – now they have access to  users’ phone numbers, address books, payment info etc</a:t>
            </a:r>
          </a:p>
          <a:p>
            <a:endParaRPr lang="en-AU" sz="2000" dirty="0" smtClean="0"/>
          </a:p>
          <a:p>
            <a:pPr>
              <a:buNone/>
            </a:pPr>
            <a:endParaRPr lang="en-AU" sz="2000" dirty="0"/>
          </a:p>
          <a:p>
            <a:pPr>
              <a:buNone/>
            </a:pPr>
            <a:endParaRPr lang="en-AU" sz="1200" dirty="0" smtClean="0">
              <a:hlinkClick r:id="rId2"/>
            </a:endParaRPr>
          </a:p>
          <a:p>
            <a:pPr>
              <a:buNone/>
            </a:pPr>
            <a:endParaRPr lang="en-AU" sz="1200" dirty="0">
              <a:hlinkClick r:id="rId2"/>
            </a:endParaRPr>
          </a:p>
          <a:p>
            <a:pPr>
              <a:buNone/>
            </a:pPr>
            <a:endParaRPr lang="en-AU" sz="1200" dirty="0" smtClean="0">
              <a:hlinkClick r:id="rId2"/>
            </a:endParaRPr>
          </a:p>
          <a:p>
            <a:pPr>
              <a:buNone/>
            </a:pPr>
            <a:endParaRPr lang="en-AU" sz="1200" dirty="0">
              <a:hlinkClick r:id="rId2"/>
            </a:endParaRPr>
          </a:p>
          <a:p>
            <a:pPr>
              <a:buNone/>
            </a:pPr>
            <a:endParaRPr lang="en-AU" sz="1200" dirty="0" smtClean="0">
              <a:hlinkClick r:id="rId2"/>
            </a:endParaRPr>
          </a:p>
          <a:p>
            <a:pPr>
              <a:buNone/>
            </a:pPr>
            <a:endParaRPr lang="en-AU" sz="1200" dirty="0">
              <a:hlinkClick r:id="rId2"/>
            </a:endParaRPr>
          </a:p>
          <a:p>
            <a:pPr>
              <a:buNone/>
            </a:pPr>
            <a:endParaRPr lang="en-AU" sz="1200" dirty="0" smtClean="0">
              <a:hlinkClick r:id="rId2"/>
            </a:endParaRPr>
          </a:p>
          <a:p>
            <a:pPr>
              <a:buNone/>
            </a:pPr>
            <a:endParaRPr lang="en-AU" sz="1200" dirty="0">
              <a:hlinkClick r:id="rId2"/>
            </a:endParaRPr>
          </a:p>
          <a:p>
            <a:pPr>
              <a:buNone/>
            </a:pPr>
            <a:endParaRPr lang="en-AU" sz="1200" dirty="0" smtClean="0"/>
          </a:p>
          <a:p>
            <a:endParaRPr lang="en-AU" sz="2000" dirty="0"/>
          </a:p>
        </p:txBody>
      </p:sp>
      <p:pic>
        <p:nvPicPr>
          <p:cNvPr id="5" name="Picture 4" descr="facebook.jpg"/>
          <p:cNvPicPr>
            <a:picLocks noChangeAspect="1"/>
          </p:cNvPicPr>
          <p:nvPr/>
        </p:nvPicPr>
        <p:blipFill>
          <a:blip r:embed="rId3" cstate="print"/>
          <a:stretch>
            <a:fillRect/>
          </a:stretch>
        </p:blipFill>
        <p:spPr>
          <a:xfrm>
            <a:off x="1691680" y="5445224"/>
            <a:ext cx="1857375" cy="113347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03648" y="274638"/>
            <a:ext cx="7283152" cy="1143000"/>
          </a:xfrm>
        </p:spPr>
        <p:txBody>
          <a:bodyPr>
            <a:normAutofit fontScale="90000"/>
          </a:bodyPr>
          <a:lstStyle/>
          <a:p>
            <a:r>
              <a:rPr lang="en-AU" dirty="0" smtClean="0"/>
              <a:t>MOOCs – 10 million enrolments globally</a:t>
            </a:r>
            <a:endParaRPr lang="en-AU" dirty="0"/>
          </a:p>
        </p:txBody>
      </p:sp>
      <p:sp>
        <p:nvSpPr>
          <p:cNvPr id="5" name="Content Placeholder 4"/>
          <p:cNvSpPr>
            <a:spLocks noGrp="1"/>
          </p:cNvSpPr>
          <p:nvPr>
            <p:ph sz="half" idx="1"/>
          </p:nvPr>
        </p:nvSpPr>
        <p:spPr>
          <a:xfrm>
            <a:off x="457200" y="1600200"/>
            <a:ext cx="4038600" cy="4853136"/>
          </a:xfrm>
        </p:spPr>
        <p:txBody>
          <a:bodyPr>
            <a:normAutofit fontScale="25000" lnSpcReduction="20000"/>
          </a:bodyPr>
          <a:lstStyle/>
          <a:p>
            <a:r>
              <a:rPr lang="en-AU" sz="7200" dirty="0" smtClean="0"/>
              <a:t>ANU MOOCs – via </a:t>
            </a:r>
            <a:r>
              <a:rPr lang="en-AU" sz="7200" dirty="0" err="1" smtClean="0"/>
              <a:t>edX</a:t>
            </a:r>
            <a:r>
              <a:rPr lang="en-AU" sz="7200" dirty="0" smtClean="0"/>
              <a:t> (Harvard &amp; MIT</a:t>
            </a:r>
            <a:r>
              <a:rPr lang="en-AU" sz="7200" dirty="0" smtClean="0"/>
              <a:t>)</a:t>
            </a:r>
            <a:endParaRPr lang="en-AU" sz="7200" dirty="0" smtClean="0"/>
          </a:p>
          <a:p>
            <a:endParaRPr lang="en-AU" sz="7200" dirty="0" smtClean="0"/>
          </a:p>
          <a:p>
            <a:r>
              <a:rPr lang="en-AU" sz="7200" dirty="0" smtClean="0"/>
              <a:t>15 000 students from 88 countries enrolled for March </a:t>
            </a:r>
            <a:r>
              <a:rPr lang="en-AU" sz="7200" dirty="0" smtClean="0"/>
              <a:t>2014</a:t>
            </a:r>
            <a:endParaRPr lang="en-AU" sz="7200" dirty="0" smtClean="0"/>
          </a:p>
          <a:p>
            <a:endParaRPr lang="en-AU" sz="7200" dirty="0" smtClean="0"/>
          </a:p>
          <a:p>
            <a:r>
              <a:rPr lang="en-AU" sz="7200" dirty="0" smtClean="0"/>
              <a:t>US &amp; India = half of enrolments.; Aust. = 2</a:t>
            </a:r>
            <a:r>
              <a:rPr lang="en-AU" sz="7200" dirty="0" smtClean="0"/>
              <a:t>%</a:t>
            </a:r>
            <a:endParaRPr lang="en-AU" sz="7200" dirty="0" smtClean="0"/>
          </a:p>
          <a:p>
            <a:endParaRPr lang="en-AU" sz="7200" dirty="0" smtClean="0"/>
          </a:p>
          <a:p>
            <a:r>
              <a:rPr lang="en-AU" sz="7200" dirty="0" smtClean="0"/>
              <a:t>3 courses – Astrophysics 1 &amp; 2 (Brian Schmidt &amp; Paul Francis);  Engaging India (</a:t>
            </a:r>
            <a:r>
              <a:rPr lang="en-AU" sz="7200" dirty="0" err="1"/>
              <a:t>M</a:t>
            </a:r>
            <a:r>
              <a:rPr lang="en-AU" sz="7200" dirty="0" err="1" smtClean="0"/>
              <a:t>cComas</a:t>
            </a:r>
            <a:r>
              <a:rPr lang="en-AU" sz="7200" dirty="0" smtClean="0"/>
              <a:t> Taylor &amp; Peter Friedlander</a:t>
            </a:r>
            <a:r>
              <a:rPr lang="en-AU" sz="7200" dirty="0" smtClean="0"/>
              <a:t>)</a:t>
            </a:r>
            <a:endParaRPr lang="en-AU" sz="7200" dirty="0" smtClean="0"/>
          </a:p>
          <a:p>
            <a:endParaRPr lang="en-AU" sz="7200" dirty="0" smtClean="0"/>
          </a:p>
          <a:p>
            <a:r>
              <a:rPr lang="en-AU" sz="7200" dirty="0" smtClean="0"/>
              <a:t>Completion rates of MOOCs?  10%</a:t>
            </a:r>
          </a:p>
          <a:p>
            <a:endParaRPr lang="en-AU" dirty="0"/>
          </a:p>
          <a:p>
            <a:endParaRPr lang="en-AU" dirty="0" smtClean="0"/>
          </a:p>
          <a:p>
            <a:pPr>
              <a:buNone/>
            </a:pPr>
            <a:endParaRPr lang="en-AU" dirty="0"/>
          </a:p>
          <a:p>
            <a:pPr>
              <a:buNone/>
            </a:pPr>
            <a:endParaRPr lang="en-AU" sz="2900" dirty="0" smtClean="0"/>
          </a:p>
          <a:p>
            <a:pPr>
              <a:buNone/>
            </a:pPr>
            <a:r>
              <a:rPr lang="en-AU" sz="4800" dirty="0" smtClean="0">
                <a:hlinkClick r:id="rId2"/>
              </a:rPr>
              <a:t>http://www.canberratimes.com.au/act-news/thousands-sign-up-for-anu-online-moocs-20140216-32u81.html</a:t>
            </a:r>
            <a:endParaRPr lang="en-AU" sz="4800" dirty="0" smtClean="0"/>
          </a:p>
          <a:p>
            <a:pPr>
              <a:buNone/>
            </a:pPr>
            <a:endParaRPr lang="en-AU" sz="4800" dirty="0" smtClean="0"/>
          </a:p>
          <a:p>
            <a:pPr>
              <a:buNone/>
            </a:pPr>
            <a:endParaRPr lang="en-AU" sz="4800" dirty="0"/>
          </a:p>
          <a:p>
            <a:pPr>
              <a:buNone/>
            </a:pPr>
            <a:endParaRPr lang="en-AU" sz="4800" dirty="0" smtClean="0"/>
          </a:p>
          <a:p>
            <a:pPr>
              <a:buNone/>
            </a:pPr>
            <a:endParaRPr lang="en-AU" sz="4800" dirty="0"/>
          </a:p>
          <a:p>
            <a:pPr>
              <a:buNone/>
            </a:pPr>
            <a:endParaRPr lang="en-AU" sz="4800" dirty="0"/>
          </a:p>
        </p:txBody>
      </p:sp>
      <p:sp>
        <p:nvSpPr>
          <p:cNvPr id="6" name="Content Placeholder 5"/>
          <p:cNvSpPr>
            <a:spLocks noGrp="1"/>
          </p:cNvSpPr>
          <p:nvPr>
            <p:ph sz="half" idx="2"/>
          </p:nvPr>
        </p:nvSpPr>
        <p:spPr>
          <a:xfrm>
            <a:off x="4648200" y="1412776"/>
            <a:ext cx="4038600" cy="5445224"/>
          </a:xfrm>
        </p:spPr>
        <p:txBody>
          <a:bodyPr>
            <a:normAutofit fontScale="25000" lnSpcReduction="20000"/>
          </a:bodyPr>
          <a:lstStyle/>
          <a:p>
            <a:endParaRPr lang="en-AU" sz="2400" dirty="0" smtClean="0"/>
          </a:p>
          <a:p>
            <a:r>
              <a:rPr lang="en-AU" sz="7200" dirty="0" smtClean="0"/>
              <a:t>University of Melbourne – first MOOCs 2013 via </a:t>
            </a:r>
            <a:r>
              <a:rPr lang="en-AU" sz="7200" dirty="0" err="1" smtClean="0"/>
              <a:t>Coursera</a:t>
            </a:r>
            <a:r>
              <a:rPr lang="en-AU" sz="7200" dirty="0" smtClean="0"/>
              <a:t> -  7 courses with 348 000 students. “Exhilarating experience” (Glyn Davis</a:t>
            </a:r>
            <a:r>
              <a:rPr lang="en-AU" sz="7200" dirty="0" smtClean="0"/>
              <a:t>)</a:t>
            </a:r>
            <a:endParaRPr lang="en-AU" sz="7200" dirty="0" smtClean="0"/>
          </a:p>
          <a:p>
            <a:endParaRPr lang="en-AU" sz="7200" dirty="0"/>
          </a:p>
          <a:p>
            <a:r>
              <a:rPr lang="en-AU" sz="7200" dirty="0" smtClean="0"/>
              <a:t>2014 courses -  67 000 students so </a:t>
            </a:r>
            <a:r>
              <a:rPr lang="en-AU" sz="7200" dirty="0" smtClean="0"/>
              <a:t>far</a:t>
            </a:r>
            <a:endParaRPr lang="en-AU" sz="7200" dirty="0" smtClean="0"/>
          </a:p>
          <a:p>
            <a:endParaRPr lang="en-AU" sz="7200" dirty="0"/>
          </a:p>
          <a:p>
            <a:r>
              <a:rPr lang="en-AU" sz="7200" dirty="0" smtClean="0"/>
              <a:t>VC Glyn Davis – lecture theatres being removed in favour of other spaces that emphasise </a:t>
            </a:r>
            <a:r>
              <a:rPr lang="en-AU" sz="7200" dirty="0" smtClean="0"/>
              <a:t>interactivity</a:t>
            </a:r>
            <a:endParaRPr lang="en-AU" sz="7200" dirty="0" smtClean="0"/>
          </a:p>
          <a:p>
            <a:endParaRPr lang="en-AU" sz="7200" dirty="0"/>
          </a:p>
          <a:p>
            <a:r>
              <a:rPr lang="en-AU" sz="7200" dirty="0" smtClean="0"/>
              <a:t>Davis: Books are “a complete waste of space” in today’s university libraries. The uni is refocussing the spaces to spur interaction among students.</a:t>
            </a:r>
          </a:p>
          <a:p>
            <a:pPr>
              <a:buNone/>
            </a:pPr>
            <a:r>
              <a:rPr lang="en-AU" sz="4400" dirty="0" smtClean="0">
                <a:hlinkClick r:id="rId3"/>
              </a:rPr>
              <a:t>http://www.cio.com.au/article/536976/universities_shed_books_lecture_halls/</a:t>
            </a:r>
            <a:endParaRPr lang="en-AU" sz="4400" dirty="0" smtClean="0"/>
          </a:p>
          <a:p>
            <a:pPr>
              <a:buNone/>
            </a:pPr>
            <a:endParaRPr lang="en-AU" sz="4400" dirty="0"/>
          </a:p>
          <a:p>
            <a:pPr>
              <a:buNone/>
            </a:pPr>
            <a:r>
              <a:rPr lang="en-AU" sz="4400" dirty="0" smtClean="0">
                <a:hlinkClick r:id="rId4"/>
              </a:rPr>
              <a:t>http://m.afr.com/p/national/education/university_of_melbourne_vc_pleased_IAdKb71GO4tSpHEv5iMI6N</a:t>
            </a:r>
            <a:endParaRPr lang="en-AU" sz="4400" dirty="0" smtClean="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2400" dirty="0" smtClean="0"/>
          </a:p>
          <a:p>
            <a:endParaRPr lang="en-AU" sz="2400" dirty="0"/>
          </a:p>
          <a:p>
            <a:endParaRPr lang="en-AU" sz="3000" dirty="0" smtClean="0"/>
          </a:p>
          <a:p>
            <a:pPr>
              <a:buNone/>
            </a:pPr>
            <a:r>
              <a:rPr lang="en-AU" sz="3000" dirty="0" smtClean="0"/>
              <a:t>http://www.cio.com.au/article/536976/universities_shed_books_lecture_halls/</a:t>
            </a:r>
            <a:endParaRPr lang="en-AU" sz="3000" dirty="0"/>
          </a:p>
        </p:txBody>
      </p:sp>
      <p:pic>
        <p:nvPicPr>
          <p:cNvPr id="7" name="Picture 6" descr="coursera.jpg"/>
          <p:cNvPicPr>
            <a:picLocks noChangeAspect="1"/>
          </p:cNvPicPr>
          <p:nvPr/>
        </p:nvPicPr>
        <p:blipFill>
          <a:blip r:embed="rId5" cstate="print"/>
          <a:stretch>
            <a:fillRect/>
          </a:stretch>
        </p:blipFill>
        <p:spPr>
          <a:xfrm>
            <a:off x="0" y="0"/>
            <a:ext cx="1247775" cy="132397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Finding MOOCs</a:t>
            </a:r>
            <a:endParaRPr lang="en-AU" dirty="0"/>
          </a:p>
        </p:txBody>
      </p:sp>
      <p:sp>
        <p:nvSpPr>
          <p:cNvPr id="6" name="Content Placeholder 5"/>
          <p:cNvSpPr>
            <a:spLocks noGrp="1"/>
          </p:cNvSpPr>
          <p:nvPr>
            <p:ph idx="1"/>
          </p:nvPr>
        </p:nvSpPr>
        <p:spPr>
          <a:xfrm>
            <a:off x="457200" y="1600201"/>
            <a:ext cx="8229600" cy="3989040"/>
          </a:xfrm>
        </p:spPr>
        <p:txBody>
          <a:bodyPr/>
          <a:lstStyle/>
          <a:p>
            <a:r>
              <a:rPr lang="en-AU" sz="2400" dirty="0" smtClean="0"/>
              <a:t>MOOC List </a:t>
            </a:r>
            <a:r>
              <a:rPr lang="en-AU" sz="2000" dirty="0" smtClean="0"/>
              <a:t>- MOOC aggregator:   </a:t>
            </a:r>
            <a:r>
              <a:rPr lang="en-AU" sz="2000" dirty="0" smtClean="0">
                <a:hlinkClick r:id="rId2"/>
              </a:rPr>
              <a:t>http://www.mooc-list.com/</a:t>
            </a:r>
            <a:r>
              <a:rPr lang="en-AU" sz="2000" dirty="0" smtClean="0"/>
              <a:t> </a:t>
            </a:r>
          </a:p>
          <a:p>
            <a:r>
              <a:rPr lang="en-AU" sz="2000" dirty="0" smtClean="0"/>
              <a:t>MOOCs Directory : </a:t>
            </a:r>
            <a:r>
              <a:rPr lang="en-AU" sz="2000" dirty="0" smtClean="0">
                <a:hlinkClick r:id="rId3"/>
              </a:rPr>
              <a:t>http://www.moocs.co/</a:t>
            </a:r>
            <a:endParaRPr lang="en-AU" sz="2000" dirty="0"/>
          </a:p>
          <a:p>
            <a:r>
              <a:rPr lang="en-AU" sz="2000" dirty="0" smtClean="0"/>
              <a:t>50 top sources of free eLearning courses: </a:t>
            </a:r>
            <a:r>
              <a:rPr lang="en-AU" sz="2000" dirty="0" smtClean="0">
                <a:hlinkClick r:id="rId4"/>
              </a:rPr>
              <a:t>http://www.teachthought.com/learning/50-top-sources-of-free-elearning-courses/</a:t>
            </a:r>
            <a:endParaRPr lang="en-AU" sz="2000" dirty="0" smtClean="0"/>
          </a:p>
          <a:p>
            <a:r>
              <a:rPr lang="en-AU" sz="2000" dirty="0" err="1" smtClean="0"/>
              <a:t>Coursera</a:t>
            </a:r>
            <a:r>
              <a:rPr lang="en-AU" sz="2000" dirty="0" smtClean="0"/>
              <a:t> - 80 top unis:   </a:t>
            </a:r>
            <a:r>
              <a:rPr lang="en-AU" sz="2000" dirty="0" smtClean="0">
                <a:hlinkClick r:id="rId5"/>
              </a:rPr>
              <a:t>https://www.coursera.org/</a:t>
            </a:r>
            <a:r>
              <a:rPr lang="en-AU" sz="2000" dirty="0" smtClean="0"/>
              <a:t>  </a:t>
            </a:r>
          </a:p>
          <a:p>
            <a:r>
              <a:rPr lang="en-AU" sz="2000" dirty="0" err="1" smtClean="0"/>
              <a:t>edX</a:t>
            </a:r>
            <a:r>
              <a:rPr lang="en-AU" sz="2000" dirty="0" smtClean="0"/>
              <a:t> - courses form Harvard, MIT, Berkley, ANU. Uni of Qld etc:    </a:t>
            </a:r>
            <a:r>
              <a:rPr lang="en-AU" sz="2000" dirty="0" smtClean="0">
                <a:hlinkClick r:id="rId6"/>
              </a:rPr>
              <a:t>https://www.edx.org/</a:t>
            </a:r>
            <a:endParaRPr lang="en-AU" sz="2000" dirty="0" smtClean="0"/>
          </a:p>
          <a:p>
            <a:r>
              <a:rPr lang="en-AU" sz="2000" dirty="0"/>
              <a:t> </a:t>
            </a:r>
            <a:r>
              <a:rPr lang="en-AU" sz="2000" dirty="0" smtClean="0"/>
              <a:t>MOOEC (Massive Open Online English Course) – Aust. site, supported by Qld Govt. Teaches English language at all levels:   </a:t>
            </a:r>
            <a:r>
              <a:rPr lang="en-AU" sz="2000" dirty="0" smtClean="0">
                <a:hlinkClick r:id="rId7"/>
              </a:rPr>
              <a:t>http://www.mooec.com/about</a:t>
            </a:r>
            <a:endParaRPr lang="en-AU" sz="2000" dirty="0" smtClean="0"/>
          </a:p>
          <a:p>
            <a:endParaRPr lang="en-AU" sz="2000" dirty="0" smtClean="0"/>
          </a:p>
          <a:p>
            <a:pPr>
              <a:buNone/>
            </a:pPr>
            <a:endParaRPr lang="en-AU" sz="2000" dirty="0" smtClean="0"/>
          </a:p>
          <a:p>
            <a:pPr>
              <a:buNone/>
            </a:pPr>
            <a:endParaRPr lang="en-AU" sz="2000" dirty="0"/>
          </a:p>
        </p:txBody>
      </p:sp>
      <p:pic>
        <p:nvPicPr>
          <p:cNvPr id="4" name="Picture 3" descr="mooc.jpg"/>
          <p:cNvPicPr>
            <a:picLocks noChangeAspect="1"/>
          </p:cNvPicPr>
          <p:nvPr/>
        </p:nvPicPr>
        <p:blipFill>
          <a:blip r:embed="rId8" cstate="print"/>
          <a:stretch>
            <a:fillRect/>
          </a:stretch>
        </p:blipFill>
        <p:spPr>
          <a:xfrm>
            <a:off x="6516216" y="5013176"/>
            <a:ext cx="2209800" cy="150723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dirty="0" err="1" smtClean="0"/>
              <a:t>Facebook</a:t>
            </a:r>
            <a:r>
              <a:rPr lang="en-AU" dirty="0" smtClean="0"/>
              <a:t> as a MOOC</a:t>
            </a:r>
            <a:endParaRPr lang="en-AU" dirty="0"/>
          </a:p>
        </p:txBody>
      </p:sp>
      <p:sp>
        <p:nvSpPr>
          <p:cNvPr id="5" name="Content Placeholder 4"/>
          <p:cNvSpPr>
            <a:spLocks noGrp="1"/>
          </p:cNvSpPr>
          <p:nvPr>
            <p:ph sz="half" idx="1"/>
          </p:nvPr>
        </p:nvSpPr>
        <p:spPr/>
        <p:txBody>
          <a:bodyPr>
            <a:normAutofit fontScale="25000" lnSpcReduction="20000"/>
          </a:bodyPr>
          <a:lstStyle/>
          <a:p>
            <a:r>
              <a:rPr lang="en-AU" sz="7200" dirty="0" smtClean="0"/>
              <a:t>Aug 2013: </a:t>
            </a:r>
            <a:r>
              <a:rPr lang="en-AU" sz="7200" dirty="0" err="1" smtClean="0"/>
              <a:t>Facebook</a:t>
            </a:r>
            <a:r>
              <a:rPr lang="en-AU" sz="7200" dirty="0" smtClean="0"/>
              <a:t> formed Internet.org, along with 6 mobile phone companies including Samsung, Ericsson &amp; Nokia.</a:t>
            </a:r>
          </a:p>
          <a:p>
            <a:r>
              <a:rPr lang="en-AU" sz="7200" dirty="0" smtClean="0"/>
              <a:t>Aim: To bring more people online globally and to develop global initiatives.</a:t>
            </a:r>
          </a:p>
          <a:p>
            <a:r>
              <a:rPr lang="en-AU" sz="7200" dirty="0" smtClean="0"/>
              <a:t>24 Feb 2014: Pilot program in Rwanda announced at Mobile World Congress.</a:t>
            </a:r>
          </a:p>
          <a:p>
            <a:r>
              <a:rPr lang="en-AU" sz="7200" dirty="0" err="1" smtClean="0"/>
              <a:t>Facebook</a:t>
            </a:r>
            <a:r>
              <a:rPr lang="en-AU" sz="7200" dirty="0" smtClean="0"/>
              <a:t> will develop </a:t>
            </a:r>
            <a:r>
              <a:rPr lang="en-AU" sz="7200" dirty="0" err="1" smtClean="0"/>
              <a:t>SocialEDU</a:t>
            </a:r>
            <a:r>
              <a:rPr lang="en-AU" sz="7200" dirty="0" smtClean="0"/>
              <a:t> – an online educational ecosystem for Rwanda.</a:t>
            </a:r>
          </a:p>
          <a:p>
            <a:r>
              <a:rPr lang="en-AU" sz="7200" dirty="0" smtClean="0"/>
              <a:t>FB will develop an app with </a:t>
            </a:r>
            <a:r>
              <a:rPr lang="en-AU" sz="7200" dirty="0" err="1" smtClean="0"/>
              <a:t>edX</a:t>
            </a:r>
            <a:r>
              <a:rPr lang="en-AU" sz="7200" dirty="0" smtClean="0"/>
              <a:t> for students to use </a:t>
            </a:r>
            <a:r>
              <a:rPr lang="en-AU" sz="7200" dirty="0"/>
              <a:t>.</a:t>
            </a:r>
            <a:endParaRPr lang="en-AU" sz="7200" dirty="0" smtClean="0"/>
          </a:p>
          <a:p>
            <a:r>
              <a:rPr lang="en-AU" sz="7200" dirty="0" smtClean="0"/>
              <a:t>Nokia will provide affordable </a:t>
            </a:r>
            <a:r>
              <a:rPr lang="en-AU" sz="7200" dirty="0" err="1" smtClean="0"/>
              <a:t>smartphones</a:t>
            </a:r>
            <a:r>
              <a:rPr lang="en-AU" sz="7200" dirty="0" smtClean="0"/>
              <a:t>.</a:t>
            </a:r>
          </a:p>
          <a:p>
            <a:r>
              <a:rPr lang="en-AU" sz="7200" dirty="0" err="1" smtClean="0"/>
              <a:t>Airtel</a:t>
            </a:r>
            <a:r>
              <a:rPr lang="en-AU" sz="7200" dirty="0" smtClean="0"/>
              <a:t> will provide free data to students for a year.</a:t>
            </a:r>
          </a:p>
          <a:p>
            <a:endParaRPr lang="en-AU" sz="2000" dirty="0"/>
          </a:p>
        </p:txBody>
      </p:sp>
      <p:sp>
        <p:nvSpPr>
          <p:cNvPr id="6" name="Content Placeholder 5"/>
          <p:cNvSpPr>
            <a:spLocks noGrp="1"/>
          </p:cNvSpPr>
          <p:nvPr>
            <p:ph sz="half" idx="2"/>
          </p:nvPr>
        </p:nvSpPr>
        <p:spPr/>
        <p:txBody>
          <a:bodyPr>
            <a:normAutofit fontScale="25000" lnSpcReduction="20000"/>
          </a:bodyPr>
          <a:lstStyle/>
          <a:p>
            <a:endParaRPr lang="en-AU" sz="5500" dirty="0" smtClean="0">
              <a:hlinkClick r:id="rId2"/>
            </a:endParaRPr>
          </a:p>
          <a:p>
            <a:r>
              <a:rPr lang="en-AU" sz="7200" dirty="0" smtClean="0"/>
              <a:t>Rwandan government will give free financial aid to students (for phones) and free </a:t>
            </a:r>
            <a:r>
              <a:rPr lang="en-AU" sz="7200" dirty="0" err="1" smtClean="0"/>
              <a:t>wifi</a:t>
            </a:r>
            <a:r>
              <a:rPr lang="en-AU" sz="7200" dirty="0" smtClean="0"/>
              <a:t> to unis.</a:t>
            </a:r>
          </a:p>
          <a:p>
            <a:endParaRPr lang="en-AU" sz="7200" dirty="0"/>
          </a:p>
          <a:p>
            <a:pPr>
              <a:buNone/>
            </a:pPr>
            <a:endParaRPr lang="en-AU" sz="7200" dirty="0" smtClean="0"/>
          </a:p>
          <a:p>
            <a:pPr>
              <a:buNone/>
            </a:pPr>
            <a:endParaRPr lang="en-AU" sz="7200" dirty="0"/>
          </a:p>
          <a:p>
            <a:pPr>
              <a:buNone/>
            </a:pPr>
            <a:endParaRPr lang="en-AU" sz="7200" dirty="0" smtClean="0"/>
          </a:p>
          <a:p>
            <a:endParaRPr lang="en-AU" sz="7200" dirty="0"/>
          </a:p>
          <a:p>
            <a:endParaRPr lang="en-AU" sz="7200" dirty="0" smtClean="0"/>
          </a:p>
          <a:p>
            <a:endParaRPr lang="en-AU" sz="7200" dirty="0"/>
          </a:p>
          <a:p>
            <a:pPr>
              <a:buNone/>
            </a:pPr>
            <a:endParaRPr lang="en-AU" sz="7200" dirty="0" smtClean="0"/>
          </a:p>
          <a:p>
            <a:pPr>
              <a:buNone/>
            </a:pPr>
            <a:endParaRPr lang="en-AU" sz="7200" dirty="0" smtClean="0"/>
          </a:p>
          <a:p>
            <a:pPr>
              <a:buNone/>
            </a:pPr>
            <a:endParaRPr lang="en-AU" sz="7200" dirty="0" smtClean="0"/>
          </a:p>
          <a:p>
            <a:pPr>
              <a:buNone/>
            </a:pPr>
            <a:endParaRPr lang="en-AU" sz="7200" dirty="0" smtClean="0"/>
          </a:p>
          <a:p>
            <a:pPr>
              <a:buNone/>
            </a:pPr>
            <a:endParaRPr lang="en-AU" sz="7200" dirty="0"/>
          </a:p>
          <a:p>
            <a:pPr>
              <a:buNone/>
            </a:pPr>
            <a:r>
              <a:rPr lang="en-AU" sz="4800" dirty="0" smtClean="0">
                <a:hlinkClick r:id="rId2"/>
              </a:rPr>
              <a:t>http://motherboard.vice.com/read/facebook-is-bringing-moocs-and-facebook-to-rwanda?trk_source=features3</a:t>
            </a:r>
          </a:p>
          <a:p>
            <a:pPr>
              <a:buNone/>
            </a:pPr>
            <a:endParaRPr lang="en-AU" sz="7200" dirty="0" smtClean="0"/>
          </a:p>
          <a:p>
            <a:pPr>
              <a:buNone/>
            </a:pPr>
            <a:endParaRPr lang="en-AU" sz="5500" dirty="0">
              <a:hlinkClick r:id="rId2"/>
            </a:endParaRPr>
          </a:p>
          <a:p>
            <a:pPr>
              <a:buNone/>
            </a:pPr>
            <a:endParaRPr lang="en-AU" sz="5500" dirty="0">
              <a:hlinkClick r:id="rId2"/>
            </a:endParaRPr>
          </a:p>
          <a:p>
            <a:endParaRPr lang="en-AU" sz="3800" dirty="0">
              <a:hlinkClick r:id="rId2"/>
            </a:endParaRPr>
          </a:p>
          <a:p>
            <a:endParaRPr lang="en-AU" sz="3800" dirty="0" smtClean="0">
              <a:hlinkClick r:id="rId2"/>
            </a:endParaRPr>
          </a:p>
          <a:p>
            <a:endParaRPr lang="en-AU" sz="3800" dirty="0">
              <a:hlinkClick r:id="rId2"/>
            </a:endParaRPr>
          </a:p>
          <a:p>
            <a:endParaRPr lang="en-AU" sz="3800" dirty="0" smtClean="0">
              <a:hlinkClick r:id="rId2"/>
            </a:endParaRPr>
          </a:p>
          <a:p>
            <a:endParaRPr lang="en-AU" sz="3800" dirty="0">
              <a:hlinkClick r:id="rId2"/>
            </a:endParaRPr>
          </a:p>
          <a:p>
            <a:endParaRPr lang="en-AU" sz="3800" dirty="0" smtClean="0">
              <a:hlinkClick r:id="rId2"/>
            </a:endParaRPr>
          </a:p>
          <a:p>
            <a:endParaRPr lang="en-AU" sz="3800" dirty="0">
              <a:hlinkClick r:id="rId2"/>
            </a:endParaRPr>
          </a:p>
          <a:p>
            <a:endParaRPr lang="en-AU" sz="3800" dirty="0" smtClean="0">
              <a:hlinkClick r:id="rId2"/>
            </a:endParaRPr>
          </a:p>
          <a:p>
            <a:endParaRPr lang="en-AU" sz="3800" dirty="0">
              <a:hlinkClick r:id="rId2"/>
            </a:endParaRPr>
          </a:p>
          <a:p>
            <a:endParaRPr lang="en-AU" sz="3800" dirty="0" smtClean="0">
              <a:hlinkClick r:id="rId2"/>
            </a:endParaRPr>
          </a:p>
          <a:p>
            <a:endParaRPr lang="en-AU" sz="3800" dirty="0">
              <a:hlinkClick r:id="rId2"/>
            </a:endParaRPr>
          </a:p>
          <a:p>
            <a:pPr>
              <a:buNone/>
            </a:pPr>
            <a:endParaRPr lang="en-AU" sz="1200" dirty="0"/>
          </a:p>
        </p:txBody>
      </p:sp>
      <p:pic>
        <p:nvPicPr>
          <p:cNvPr id="8" name="Picture 7" descr="africa.jpg"/>
          <p:cNvPicPr>
            <a:picLocks noChangeAspect="1"/>
          </p:cNvPicPr>
          <p:nvPr/>
        </p:nvPicPr>
        <p:blipFill>
          <a:blip r:embed="rId3" cstate="print"/>
          <a:stretch>
            <a:fillRect/>
          </a:stretch>
        </p:blipFill>
        <p:spPr>
          <a:xfrm>
            <a:off x="5364088" y="2924944"/>
            <a:ext cx="2736304" cy="2304256"/>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amp;#x0D;&amp;#x0A;&amp;#x0D;&amp;#x0A;&amp;#x0D;&amp;#x0A;&amp;#x0D;&amp;#x0A;&amp;#x0D;&amp;#x0A;&amp;#x0D;&amp;#x0A;&amp;#x0D;&amp;#x0A;&amp;#x0D;&amp;#x0A;&amp;#x0D;&amp;#x0A;&amp;#x0D;&amp;#x0A;&amp;#x0D;&amp;#x0A;&amp;#x0D;&amp;#x0A;&amp;#x0D;&amp;#x0A;&amp;#x0D;&amp;#x0A;&amp;#x0D;&amp;#x0A;&amp;#x0D;&amp;#x0A;&amp;#x0D;&amp;#x0A;&amp;#x0D;&amp;#x0A;&amp;#x0D;&amp;#x0A;&amp;#x0D;&amp;#x0A;&amp;#x0D;&amp;#x0A;&amp;#x0D;&amp;#x0A;&amp;#x0D;&amp;#x0A;&amp;#x0D;&amp;#x0A;Lindy Hathaway&amp;#x0D;&amp;#x0A;Mod Day &amp;#x0D;&amp;#x0A;4 March 2014&amp;#x0D;&amp;#x0A;&amp;quot;&quot;/&gt;&lt;property id=&quot;20307&quot; value=&quot;256&quot;/&gt;&lt;/object&gt;&lt;object type=&quot;3&quot; unique_id=&quot;10005&quot;&gt;&lt;property id=&quot;20148&quot; value=&quot;5&quot;/&gt;&lt;property id=&quot;20300&quot; value=&quot;Slide 7 - &amp;quot;MOOCs – 10 million enrolments globally&amp;quot;&quot;/&gt;&lt;property id=&quot;20307&quot; value=&quot;257&quot;/&gt;&lt;/object&gt;&lt;object type=&quot;3&quot; unique_id=&quot;10046&quot;&gt;&lt;property id=&quot;20148&quot; value=&quot;5&quot;/&gt;&lt;property id=&quot;20300&quot; value=&quot;Slide 8 - &amp;quot;Finding MOOCs&amp;quot;&quot;/&gt;&lt;property id=&quot;20307&quot; value=&quot;258&quot;/&gt;&lt;/object&gt;&lt;object type=&quot;3&quot; unique_id=&quot;10047&quot;&gt;&lt;property id=&quot;20148&quot; value=&quot;5&quot;/&gt;&lt;property id=&quot;20300&quot; value=&quot;Slide 9 - &amp;quot;Facebook as a MOOC&amp;quot;&quot;/&gt;&lt;property id=&quot;20307&quot; value=&quot;259&quot;/&gt;&lt;/object&gt;&lt;object type=&quot;3&quot; unique_id=&quot;10108&quot;&gt;&lt;property id=&quot;20148&quot; value=&quot;5&quot;/&gt;&lt;property id=&quot;20300&quot; value=&quot;Slide 6 - &amp;quot;Happy 10th birthday Facebook!&amp;quot;&quot;/&gt;&lt;property id=&quot;20307&quot; value=&quot;260&quot;/&gt;&lt;/object&gt;&lt;object type=&quot;3&quot; unique_id=&quot;10109&quot;&gt;&lt;property id=&quot;20148&quot; value=&quot;5&quot;/&gt;&lt;property id=&quot;20300&quot; value=&quot;Slide 2 - &amp;quot;Tech trends&amp;quot;&quot;/&gt;&lt;property id=&quot;20307&quot; value=&quot;261&quot;/&gt;&lt;/object&gt;&lt;object type=&quot;3&quot; unique_id=&quot;10110&quot;&gt;&lt;property id=&quot;20148&quot; value=&quot;5&quot;/&gt;&lt;property id=&quot;20300&quot; value=&quot;Slide 4 - &amp;quot;Big data&amp;quot;&quot;/&gt;&lt;property id=&quot;20307&quot; value=&quot;262&quot;/&gt;&lt;/object&gt;&lt;object type=&quot;3&quot; unique_id=&quot;10246&quot;&gt;&lt;property id=&quot;20148&quot; value=&quot;5&quot;/&gt;&lt;property id=&quot;20300&quot; value=&quot;Slide 5 - &amp;quot;Bitcoin&amp;quot;&quot;/&gt;&lt;property id=&quot;20307&quot; value=&quot;263&quot;/&gt;&lt;/object&gt;&lt;object type=&quot;3&quot; unique_id=&quot;10267&quot;&gt;&lt;property id=&quot;20148&quot; value=&quot;5&quot;/&gt;&lt;property id=&quot;20300&quot; value=&quot;Slide 3 - &amp;quot;The visual web&amp;quot;&quot;/&gt;&lt;property id=&quot;20307&quot; value=&quot;264&quot;/&gt;&lt;/object&gt;&lt;object type=&quot;3&quot; unique_id=&quot;10268&quot;&gt;&lt;property id=&quot;20148&quot; value=&quot;5&quot;/&gt;&lt;property id=&quot;20300&quot; value=&quot;Slide 14 - &amp;quot;Australian Curriculum: ICT capability&amp;quot;&quot;/&gt;&lt;property id=&quot;20307&quot; value=&quot;267&quot;/&gt;&lt;/object&gt;&lt;object type=&quot;3&quot; unique_id=&quot;10269&quot;&gt;&lt;property id=&quot;20148&quot; value=&quot;5&quot;/&gt;&lt;property id=&quot;20300&quot; value=&quot;Slide 10 - &amp;quot;Smarter with social media?&amp;quot;&quot;/&gt;&lt;property id=&quot;20307&quot; value=&quot;265&quot;/&gt;&lt;/object&gt;&lt;object type=&quot;3&quot; unique_id=&quot;10270&quot;&gt;&lt;property id=&quot;20148&quot; value=&quot;5&quot;/&gt;&lt;property id=&quot;20300&quot; value=&quot;Slide 11 - &amp;quot;Google – Project Tango&amp;quot;&quot;/&gt;&lt;property id=&quot;20307&quot; value=&quot;266&quot;/&gt;&lt;/object&gt;&lt;object type=&quot;3&quot; unique_id=&quot;10313&quot;&gt;&lt;property id=&quot;20148&quot; value=&quot;5&quot;/&gt;&lt;property id=&quot;20300&quot; value=&quot;Slide 15 - &amp;quot;Australian Curriculum: Technologies&amp;quot;&quot;/&gt;&lt;property id=&quot;20307&quot; value=&quot;268&quot;/&gt;&lt;/object&gt;&lt;object type=&quot;3&quot; unique_id=&quot;10509&quot;&gt;&lt;property id=&quot;20148&quot; value=&quot;5&quot;/&gt;&lt;property id=&quot;20300&quot; value=&quot;Slide 22 - &amp;quot;Code.org and the Hour of Code&amp;quot;&quot;/&gt;&lt;property id=&quot;20307&quot; value=&quot;269&quot;/&gt;&lt;/object&gt;&lt;object type=&quot;3&quot; unique_id=&quot;10510&quot;&gt;&lt;property id=&quot;20148&quot; value=&quot;5&quot;/&gt;&lt;property id=&quot;20300&quot; value=&quot;Slide 21 - &amp;quot;Google’s 80/20 principle for students&amp;quot;&quot;/&gt;&lt;property id=&quot;20307&quot; value=&quot;270&quot;/&gt;&lt;/object&gt;&lt;object type=&quot;3&quot; unique_id=&quot;10596&quot;&gt;&lt;property id=&quot;20148&quot; value=&quot;5&quot;/&gt;&lt;property id=&quot;20300&quot; value=&quot;Slide 12 - &amp;quot;iTunes Radio&amp;quot;&quot;/&gt;&lt;property id=&quot;20307&quot; value=&quot;271&quot;/&gt;&lt;/object&gt;&lt;object type=&quot;3&quot; unique_id=&quot;10633&quot;&gt;&lt;property id=&quot;20148&quot; value=&quot;5&quot;/&gt;&lt;property id=&quot;20300&quot; value=&quot;Slide 19 - &amp;quot; &amp;quot;&quot;/&gt;&lt;property id=&quot;20307&quot; value=&quot;272&quot;/&gt;&lt;/object&gt;&lt;object type=&quot;3&quot; unique_id=&quot;10634&quot;&gt;&lt;property id=&quot;20148&quot; value=&quot;5&quot;/&gt;&lt;property id=&quot;20300&quot; value=&quot;Slide 20 - &amp;quot;Seamless learning&amp;quot;&quot;/&gt;&lt;property id=&quot;20307&quot; value=&quot;273&quot;/&gt;&lt;/object&gt;&lt;object type=&quot;3&quot; unique_id=&quot;10695&quot;&gt;&lt;property id=&quot;20148&quot; value=&quot;5&quot;/&gt;&lt;property id=&quot;20300&quot; value=&quot;Slide 16 - &amp;quot;Google Apps for Education (GAFE)&amp;quot;&quot;/&gt;&lt;property id=&quot;20307&quot; value=&quot;274&quot;/&gt;&lt;/object&gt;&lt;object type=&quot;3&quot; unique_id=&quot;10696&quot;&gt;&lt;property id=&quot;20148&quot; value=&quot;5&quot;/&gt;&lt;property id=&quot;20300&quot; value=&quot;Slide 17 - &amp;quot;ICT in Aust. schools&amp;quot;&quot;/&gt;&lt;property id=&quot;20307&quot; value=&quot;275&quot;/&gt;&lt;/object&gt;&lt;object type=&quot;3&quot; unique_id=&quot;10939&quot;&gt;&lt;property id=&quot;20148&quot; value=&quot;5&quot;/&gt;&lt;property id=&quot;20300&quot; value=&quot;Slide 13 - &amp;quot;Wikipedia’s editing bots&amp;quot;&quot;/&gt;&lt;property id=&quot;20307&quot; value=&quot;276&quot;/&gt;&lt;/object&gt;&lt;object type=&quot;3&quot; unique_id=&quot;11147&quot;&gt;&lt;property id=&quot;20148&quot; value=&quot;5&quot;/&gt;&lt;property id=&quot;20300&quot; value=&quot;Slide 18 - &amp;quot;Aurasma augmented reality app&amp;quot;&quot;/&gt;&lt;property id=&quot;20307&quot; value=&quot;277&quot;/&gt;&lt;/object&gt;&lt;object type=&quot;3&quot; unique_id=&quot;11292&quot;&gt;&lt;property id=&quot;20148&quot; value=&quot;5&quot;/&gt;&lt;property id=&quot;20300&quot; value=&quot;Slide 23 - &amp;quot;Good films&amp;quot;&quot;/&gt;&lt;property id=&quot;20307&quot; value=&quot;278&quot;/&gt;&lt;/objec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1209</TotalTime>
  <Words>2322</Words>
  <Application>Microsoft Office PowerPoint</Application>
  <PresentationFormat>On-screen Show (4:3)</PresentationFormat>
  <Paragraphs>380</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                        Lindy Hathaway Dickson College, ACT Moderation Day  4 March 2014 </vt:lpstr>
      <vt:lpstr>Tech trends</vt:lpstr>
      <vt:lpstr>The visual web</vt:lpstr>
      <vt:lpstr>Big data</vt:lpstr>
      <vt:lpstr>Bitcoin</vt:lpstr>
      <vt:lpstr>Happy 10th birthday Facebook!</vt:lpstr>
      <vt:lpstr>MOOCs – 10 million enrolments globally</vt:lpstr>
      <vt:lpstr>Finding MOOCs</vt:lpstr>
      <vt:lpstr>Facebook as a MOOC</vt:lpstr>
      <vt:lpstr>Smarter with social media?</vt:lpstr>
      <vt:lpstr>Google – Project Tango</vt:lpstr>
      <vt:lpstr>iTunes Radio</vt:lpstr>
      <vt:lpstr>Wikipedia’s editing bots</vt:lpstr>
      <vt:lpstr>Australian Curriculum: ICT capability</vt:lpstr>
      <vt:lpstr>Australian Curriculum: Technologies</vt:lpstr>
      <vt:lpstr>Google Apps for Education (GAFE)</vt:lpstr>
      <vt:lpstr>ICT in Aust. schools</vt:lpstr>
      <vt:lpstr>Aurasma augmented reality app</vt:lpstr>
      <vt:lpstr> </vt:lpstr>
      <vt:lpstr>Seamless learning</vt:lpstr>
      <vt:lpstr>Google’s 80/20 principle for students</vt:lpstr>
      <vt:lpstr>Code.org and the Hour of Code</vt:lpstr>
      <vt:lpstr>Good films</vt:lpstr>
      <vt:lpstr>Good books</vt:lpstr>
    </vt:vector>
  </TitlesOfParts>
  <Company>ACT Department of Education and Training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ACTSTU</dc:creator>
  <cp:lastModifiedBy>User</cp:lastModifiedBy>
  <cp:revision>157</cp:revision>
  <dcterms:created xsi:type="dcterms:W3CDTF">2014-02-25T03:26:51Z</dcterms:created>
  <dcterms:modified xsi:type="dcterms:W3CDTF">2014-03-11T01:15:38Z</dcterms:modified>
</cp:coreProperties>
</file>